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l"/>
            <a:r>
              <a:rPr lang="gu-IN" dirty="0" smtClean="0">
                <a:solidFill>
                  <a:srgbClr val="C00000"/>
                </a:solidFill>
              </a:rPr>
              <a:t>●પ્રસ્તાવના </a:t>
            </a:r>
          </a:p>
          <a:p>
            <a:pPr algn="l"/>
            <a:r>
              <a:rPr lang="gu-IN" dirty="0" smtClean="0">
                <a:solidFill>
                  <a:srgbClr val="C00000"/>
                </a:solidFill>
              </a:rPr>
              <a:t> </a:t>
            </a:r>
            <a:r>
              <a:rPr lang="gu-IN" dirty="0" smtClean="0">
                <a:solidFill>
                  <a:srgbClr val="C00000"/>
                </a:solidFill>
              </a:rPr>
              <a:t>           </a:t>
            </a:r>
            <a:r>
              <a:rPr lang="en-US" dirty="0" smtClean="0">
                <a:solidFill>
                  <a:srgbClr val="C00000"/>
                </a:solidFill>
              </a:rPr>
              <a:t>INTRODUCTION</a:t>
            </a:r>
            <a:endParaRPr lang="gu-IN" dirty="0" smtClean="0">
              <a:solidFill>
                <a:srgbClr val="C00000"/>
              </a:solidFill>
            </a:endParaRP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 મોટા ભાગના લોકો એવું વિચારે છે કે વિસ્મરણ એક સમસ્યા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 શું તેનો ઉકેલ જરૂરી છે?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 વિસ્મરણ ખરાબ છે? કે સારું?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 આપણા જીવનમાં બનેલી ઘટનાઓને યાદ કરવી શું યોગ્ય છે?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 અહી વિસ્મરણ વરદાન પણ છે અને શાપ પણ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 સમયની સાથે અમુક પ્રકારનું વિસ્મરણ થાવું જરૂરી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 વિસ્મરણ ને સમજવા માટે તેના કારણો ને સમજવા જરૂરી છે.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7000" y="0"/>
            <a:ext cx="3962400" cy="9906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gu-IN" sz="2800" b="1" dirty="0" smtClean="0">
                <a:solidFill>
                  <a:schemeClr val="tx1"/>
                </a:solidFill>
              </a:rPr>
              <a:t>વિસ્મરણ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FORGETTING</a:t>
            </a:r>
            <a:endParaRPr lang="en-IN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n-IN" dirty="0" smtClean="0"/>
              <a:t>●</a:t>
            </a:r>
            <a:r>
              <a:rPr lang="gu-IN" dirty="0" smtClean="0"/>
              <a:t> </a:t>
            </a:r>
            <a:r>
              <a:rPr lang="gu-IN" dirty="0" smtClean="0">
                <a:solidFill>
                  <a:srgbClr val="C00000"/>
                </a:solidFill>
              </a:rPr>
              <a:t>વિસ્મરણના કારણો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              The  causes of Forgetting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લોકો શા માટે ભૂલી જાય છે તેના માટે અનેક કારણો જવાબદાર છે. તેને આપણે નીચે મુજબ સમજીશું.</a:t>
            </a:r>
          </a:p>
          <a:p>
            <a:pPr marL="514350" indent="-514350">
              <a:buAutoNum type="arabicPeriod"/>
            </a:pPr>
            <a:r>
              <a:rPr lang="gu-IN" dirty="0" smtClean="0">
                <a:solidFill>
                  <a:srgbClr val="C00000"/>
                </a:solidFill>
              </a:rPr>
              <a:t>સંકેતાકનની નિષ્ફળતા- લાંબાગાળાની સ્મૃતિમાં પ્રવેશ પામ્યા વિનાનું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    </a:t>
            </a:r>
            <a:r>
              <a:rPr lang="gu-IN" dirty="0" smtClean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Encoding Failure – </a:t>
            </a:r>
            <a:r>
              <a:rPr lang="en-US" dirty="0" err="1" smtClean="0">
                <a:solidFill>
                  <a:srgbClr val="C00000"/>
                </a:solidFill>
              </a:rPr>
              <a:t>Naver</a:t>
            </a:r>
            <a:r>
              <a:rPr lang="en-US" dirty="0" smtClean="0">
                <a:solidFill>
                  <a:srgbClr val="C00000"/>
                </a:solidFill>
              </a:rPr>
              <a:t> Entering Long Term Memory)</a:t>
            </a:r>
          </a:p>
          <a:p>
            <a:pPr marL="514350" indent="-514350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વિસ્મરણ અને યાદ ન કરી શકવું એ બે બાબતો વચ્ચે તફાવત છે.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“વિસ્મરણ એટલે પહેલા જેનું પુનરાવહન કરી શકતા હતા તેને યાદ કરવાની અશક્તિ.”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ઘણી વખત લોકો અમુક બાબત ને યાદ કરી શકતા નથી ત્યારે તેઓ વાસ્તવમાં ભૂલી ગયા હોય છે. એવું નથી 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અહી </a:t>
            </a:r>
            <a:r>
              <a:rPr lang="gu-IN" dirty="0" smtClean="0"/>
              <a:t>સંકેતાક્નની નિષ્ફળતાને </a:t>
            </a:r>
            <a:r>
              <a:rPr lang="gu-IN" dirty="0" smtClean="0">
                <a:solidFill>
                  <a:schemeClr val="bg1"/>
                </a:solidFill>
              </a:rPr>
              <a:t>પરિણામે આવું બને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માહિતીને લાંબાગાળાની સ્મૃતિમાં પ્રવેશ ન થવાને કારણે યાદ કરી શકતા નથી.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રોજ બરોજ આપણે ઘણી બધી બાબતોના સમ્પર્કમાં આવીએ છીએ પરંતુ બધી માહિતીનું સંકેતાક્ન થતું નથી.</a:t>
            </a:r>
          </a:p>
          <a:p>
            <a:pPr>
              <a:buFontTx/>
              <a:buChar char="-"/>
            </a:pPr>
            <a:r>
              <a:rPr lang="gu-IN" u="sng" dirty="0" smtClean="0"/>
              <a:t>દા.ત.</a:t>
            </a:r>
            <a:r>
              <a:rPr lang="gu-IN" dirty="0" smtClean="0">
                <a:solidFill>
                  <a:schemeClr val="bg1"/>
                </a:solidFill>
              </a:rPr>
              <a:t> ભારતીય નાણું તમને બતાવ્યું હોય તો. અને ચિત્ર દોરવાનું કહ્યું હોય તો.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અહી આપણે વાંચતી વખતે </a:t>
            </a:r>
            <a:r>
              <a:rPr lang="gu-IN" dirty="0" smtClean="0"/>
              <a:t>રટણ અને મનન </a:t>
            </a:r>
            <a:r>
              <a:rPr lang="gu-IN" dirty="0" smtClean="0">
                <a:solidFill>
                  <a:schemeClr val="bg1"/>
                </a:solidFill>
              </a:rPr>
              <a:t>કરી વાંચી યાદ રહ્યું છે કે કેમ તે જોયું નહી હોય તમે સંકેતાકનની નિષ્ફળતાનો ભોગ બની શકો છો. 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gu-IN" dirty="0" smtClean="0">
                <a:solidFill>
                  <a:srgbClr val="C00000"/>
                </a:solidFill>
              </a:rPr>
              <a:t>2.દ્રઢીકરણની નિષ્ફળતા – કાયમી સ્મૃતિ આકાર પામવાની નિષ્ફળતા </a:t>
            </a:r>
          </a:p>
          <a:p>
            <a:pPr algn="just">
              <a:buNone/>
            </a:pPr>
            <a:r>
              <a:rPr lang="en-US" u="sng" dirty="0" smtClean="0">
                <a:solidFill>
                  <a:srgbClr val="C00000"/>
                </a:solidFill>
              </a:rPr>
              <a:t>Consolidation Failure - Failing to form a Permanent Memory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દ્રઢીકરણ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gu-IN" dirty="0" smtClean="0">
                <a:solidFill>
                  <a:schemeClr val="bg1"/>
                </a:solidFill>
              </a:rPr>
              <a:t>એ એવી પ્રક્રિયા છે કે જેમાં </a:t>
            </a:r>
            <a:r>
              <a:rPr lang="gu-IN" dirty="0" smtClean="0"/>
              <a:t>સંકેતાકિત માહિતીનો </a:t>
            </a:r>
            <a:r>
              <a:rPr lang="gu-IN" dirty="0" smtClean="0">
                <a:solidFill>
                  <a:schemeClr val="bg1"/>
                </a:solidFill>
              </a:rPr>
              <a:t>સ્મૃતિમાં સંગ્રહ થાય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જો આ પ્રક્રિયામાં </a:t>
            </a:r>
            <a:r>
              <a:rPr lang="gu-IN" dirty="0" smtClean="0"/>
              <a:t>વિક્ષેપ</a:t>
            </a:r>
            <a:r>
              <a:rPr lang="gu-IN" dirty="0" smtClean="0">
                <a:solidFill>
                  <a:schemeClr val="bg1"/>
                </a:solidFill>
              </a:rPr>
              <a:t> પડે તો સામન્ય રીતે લાંબા ગાળાની સ્મૃતિ આકાર પામતી નથી.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વ્યક્તિ પોતાની </a:t>
            </a:r>
            <a:r>
              <a:rPr lang="gu-IN" dirty="0" smtClean="0"/>
              <a:t>સભાનતા ગુમાવે </a:t>
            </a:r>
            <a:r>
              <a:rPr lang="gu-IN" dirty="0" smtClean="0">
                <a:solidFill>
                  <a:schemeClr val="bg1"/>
                </a:solidFill>
              </a:rPr>
              <a:t>ત્યારે પણ નિષ્ફળતા પરિણમતી હોય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દા.ત.</a:t>
            </a:r>
            <a:r>
              <a:rPr lang="gu-IN" dirty="0" smtClean="0">
                <a:solidFill>
                  <a:schemeClr val="bg1"/>
                </a:solidFill>
              </a:rPr>
              <a:t> અકસ્માત મગજની ઈજા, વિદ્યુત આંચકા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સભાનતા ગુમાવ્યાના થોડા સમય પહેલા બનેલા અનુભવોનું વિસ્મરણ થાય તેને </a:t>
            </a:r>
            <a:r>
              <a:rPr lang="gu-IN" dirty="0" smtClean="0"/>
              <a:t>પૂર્વવર્તી સ્મૃતિ લોપ </a:t>
            </a:r>
            <a:r>
              <a:rPr lang="gu-IN" dirty="0" smtClean="0">
                <a:solidFill>
                  <a:schemeClr val="bg1"/>
                </a:solidFill>
              </a:rPr>
              <a:t>કહેછે. 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endParaRPr lang="gu-IN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gu-IN" dirty="0" smtClean="0">
                <a:solidFill>
                  <a:srgbClr val="C00000"/>
                </a:solidFill>
              </a:rPr>
              <a:t>૩.ક્ષય – સમયની સાથે ઝાંખું પડવું</a:t>
            </a:r>
          </a:p>
          <a:p>
            <a:pPr>
              <a:buNone/>
            </a:pPr>
            <a:r>
              <a:rPr lang="gu-IN" dirty="0" smtClean="0">
                <a:solidFill>
                  <a:srgbClr val="C00000"/>
                </a:solidFill>
              </a:rPr>
              <a:t> </a:t>
            </a:r>
            <a:r>
              <a:rPr lang="gu-IN" dirty="0" smtClean="0">
                <a:solidFill>
                  <a:srgbClr val="C00000"/>
                </a:solidFill>
              </a:rPr>
              <a:t>               (Decay – Fading Away With Time)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ક્ષયનો સિધ્ધાંત એ વિસ્મરણનો સૌથી જુનો સિધ્ધાંત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જે સમૃતીનો ઉપયોગ થતો નથી તે સમયની સાથે ઝાંખી પડી જાય છે. અંતે અલોપ થઇ જાય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આજે મોટાભાગના મનોવૈજ્ઞાનિકો ક્ષય કે સ્મૃતિ રેખાઓ ઝાંખી પડવાના ખ્યાલને સાંવેદનીક અને ટૂંકા ગાળાની સ્મૃતિના વિસ્મરણના કારણ તરીકે સ્વીકારે છે.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gu-IN" dirty="0" smtClean="0">
                <a:solidFill>
                  <a:srgbClr val="C00000"/>
                </a:solidFill>
              </a:rPr>
              <a:t>4. અવરોધ – વિસ્મરણનું મુખ્ય કારણ </a:t>
            </a:r>
          </a:p>
          <a:p>
            <a:pPr algn="just">
              <a:buNone/>
            </a:pPr>
            <a:r>
              <a:rPr lang="gu-IN" dirty="0" smtClean="0">
                <a:solidFill>
                  <a:srgbClr val="C00000"/>
                </a:solidFill>
              </a:rPr>
              <a:t> </a:t>
            </a:r>
            <a:r>
              <a:rPr lang="gu-IN" dirty="0" smtClean="0">
                <a:solidFill>
                  <a:srgbClr val="C00000"/>
                </a:solidFill>
              </a:rPr>
              <a:t>     Interference – The major Cause Of Forgetting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રોજીંદા જીવનમાં લોકોને અસર કરતુ વિસ્મરણનું મુખ્ય કારણ અવરોધ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જયારે કોઈ વ્યક્તિ પોતાની સ્મૃતિ માંથી પુનરાવહન કરવાનો પ્રયત્ન કરે ત્યારે બે પ્રકારનો અવરોધ તેના પ્રયત્નમાં વિધ્ન નાખે છે.</a:t>
            </a:r>
          </a:p>
          <a:p>
            <a:pPr algn="just">
              <a:buNone/>
            </a:pPr>
            <a:r>
              <a:rPr lang="gu-IN" dirty="0" smtClean="0">
                <a:solidFill>
                  <a:schemeClr val="bg1"/>
                </a:solidFill>
              </a:rPr>
              <a:t> </a:t>
            </a:r>
            <a:r>
              <a:rPr lang="gu-IN" dirty="0" smtClean="0">
                <a:solidFill>
                  <a:schemeClr val="bg1"/>
                </a:solidFill>
              </a:rPr>
              <a:t>         A. પૂર્વક્રિયા અવરોધ</a:t>
            </a:r>
          </a:p>
          <a:p>
            <a:pPr algn="just">
              <a:buNone/>
            </a:pPr>
            <a:r>
              <a:rPr lang="gu-IN" dirty="0" smtClean="0">
                <a:solidFill>
                  <a:schemeClr val="bg1"/>
                </a:solidFill>
              </a:rPr>
              <a:t> </a:t>
            </a:r>
            <a:r>
              <a:rPr lang="gu-IN" dirty="0" smtClean="0">
                <a:solidFill>
                  <a:schemeClr val="bg1"/>
                </a:solidFill>
              </a:rPr>
              <a:t>         B. અનુક્રિયા અવરોધ </a:t>
            </a:r>
          </a:p>
          <a:p>
            <a:pPr marL="514350" indent="-514350" algn="just">
              <a:buAutoNum type="alphaUcPeriod"/>
            </a:pPr>
            <a:r>
              <a:rPr lang="gu-IN" dirty="0" smtClean="0">
                <a:solidFill>
                  <a:srgbClr val="C00000"/>
                </a:solidFill>
              </a:rPr>
              <a:t>પૂર્વક્રિયા અવરોધ</a:t>
            </a:r>
          </a:p>
          <a:p>
            <a:pPr marL="514350" indent="-514350" algn="just">
              <a:buNone/>
            </a:pPr>
            <a:r>
              <a:rPr lang="gu-IN" dirty="0" smtClean="0"/>
              <a:t>- “પહેલા સંગ્રહિત થયેલી માહિતીને યાદ કરવાની શક્તિમાં નવું શિક્ષણ કે અનુભવો અવરોધરૂપ બને તો તેને પૂર્વક્રિયા અવરોધ કહેવામાં આવે છે.”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buFontTx/>
              <a:buChar char="-"/>
            </a:pPr>
            <a:r>
              <a:rPr lang="gu-IN" dirty="0" smtClean="0"/>
              <a:t>દા.ત. </a:t>
            </a:r>
          </a:p>
          <a:p>
            <a:pPr>
              <a:buNone/>
            </a:pPr>
            <a:r>
              <a:rPr lang="gu-IN" dirty="0" smtClean="0"/>
              <a:t> </a:t>
            </a:r>
            <a:r>
              <a:rPr lang="gu-IN" dirty="0" smtClean="0"/>
              <a:t>                તમે પહેલા લેક્ચરમાં મનોવિજ્ઞાન ભણ્યા અને બીજા લેક્ચરમાં રાજ્યશાસ્ત્ર ભણ્યા તો રાજ્યશાસ્ત્ર વધારે યાદ રહે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 અવરોધ ની અસર ઓછી કરવાનો કોઈ રસ્તો છે?</a:t>
            </a:r>
          </a:p>
          <a:p>
            <a:pPr>
              <a:buFontTx/>
              <a:buChar char="-"/>
            </a:pPr>
            <a:r>
              <a:rPr lang="gu-IN" dirty="0" smtClean="0"/>
              <a:t>જેન્કીન્સ અને ડોલેનબેક ૧૯૨૪ </a:t>
            </a:r>
            <a:r>
              <a:rPr lang="gu-IN" dirty="0" smtClean="0">
                <a:solidFill>
                  <a:schemeClr val="bg1"/>
                </a:solidFill>
              </a:rPr>
              <a:t>ચાર પ્રયોગ પાત્રોના બે- બે   એમ બે જૂથ જાગૃત અવસ્થા અને નિદ્રાવસ્થા લીધા.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જાગૃત જૂથ ૧૦% પુનરાવહન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નિદ્રાવસ્થા જૂથ 50 થી 60% પુનરાવહન</a:t>
            </a:r>
          </a:p>
          <a:p>
            <a:pPr>
              <a:buNone/>
            </a:pPr>
            <a:r>
              <a:rPr lang="gu-IN" dirty="0" smtClean="0"/>
              <a:t>- સ્મરણ પર થતી પૂર્વક્રિયા અવરોધની અસરોને ઓછી કરવા શું કરી શકાય?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gu-IN" dirty="0" smtClean="0">
                <a:solidFill>
                  <a:schemeClr val="bg1"/>
                </a:solidFill>
              </a:rPr>
              <a:t>1.શક્ય હોય ત્યાં સુધી </a:t>
            </a:r>
            <a:r>
              <a:rPr lang="gu-IN" dirty="0" smtClean="0"/>
              <a:t>નિદ્રાધીન સમય પહેલા </a:t>
            </a:r>
            <a:r>
              <a:rPr lang="gu-IN" dirty="0" smtClean="0">
                <a:solidFill>
                  <a:schemeClr val="bg1"/>
                </a:solidFill>
              </a:rPr>
              <a:t>અભ્યાસ કરો.</a:t>
            </a:r>
          </a:p>
          <a:p>
            <a:pPr algn="just">
              <a:buNone/>
            </a:pPr>
            <a:r>
              <a:rPr lang="gu-IN" dirty="0" smtClean="0">
                <a:solidFill>
                  <a:schemeClr val="bg1"/>
                </a:solidFill>
              </a:rPr>
              <a:t>2.જો શક્ય હોય તો યાદ રાખવાની સામગ્રી નિદ્રાધીન થવાના સમય પહેલા એકવાર </a:t>
            </a:r>
            <a:r>
              <a:rPr lang="gu-IN" dirty="0" smtClean="0"/>
              <a:t>પુનઃનિરીક્ષણ</a:t>
            </a:r>
            <a:r>
              <a:rPr lang="gu-IN" dirty="0" smtClean="0">
                <a:solidFill>
                  <a:schemeClr val="bg1"/>
                </a:solidFill>
              </a:rPr>
              <a:t> કરી લો.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સમાનતા ધરાવતા વિષયો એક પછી એક એમ ન શીખો.</a:t>
            </a:r>
          </a:p>
          <a:p>
            <a:pPr algn="just">
              <a:buNone/>
            </a:pPr>
            <a:r>
              <a:rPr lang="gu-IN" dirty="0" smtClean="0">
                <a:solidFill>
                  <a:schemeClr val="bg1"/>
                </a:solidFill>
              </a:rPr>
              <a:t>૩.એક વિષયનો અભ્યાસ કર્યા બાદ </a:t>
            </a:r>
            <a:r>
              <a:rPr lang="gu-IN" dirty="0" smtClean="0"/>
              <a:t>થોડો વિરામ </a:t>
            </a:r>
            <a:r>
              <a:rPr lang="gu-IN" dirty="0" smtClean="0">
                <a:solidFill>
                  <a:schemeClr val="bg1"/>
                </a:solidFill>
              </a:rPr>
              <a:t>લો અને પછી બીજા વિષયનો અભ્યાસ કરવો વધારે યોગ્ય રહેશે.</a:t>
            </a:r>
          </a:p>
          <a:p>
            <a:pPr algn="just">
              <a:buNone/>
            </a:pPr>
            <a:r>
              <a:rPr lang="gu-IN" dirty="0" smtClean="0">
                <a:solidFill>
                  <a:schemeClr val="bg1"/>
                </a:solidFill>
              </a:rPr>
              <a:t>4.વર્ગોના સમય પત્રકની એવી રીતે ગોઠવણ કરો કે જેથી સમાનતા ધરાવતા વિષયોના તાસ એક બીજા સાથે જોડાયેલ ન હોય.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gu-IN" dirty="0" smtClean="0">
                <a:solidFill>
                  <a:srgbClr val="C00000"/>
                </a:solidFill>
              </a:rPr>
              <a:t>B. અનુક્રિયા અવરોધ</a:t>
            </a:r>
          </a:p>
          <a:p>
            <a:pPr algn="just">
              <a:buNone/>
            </a:pPr>
            <a:r>
              <a:rPr lang="gu-IN" dirty="0" smtClean="0">
                <a:solidFill>
                  <a:srgbClr val="C00000"/>
                </a:solidFill>
              </a:rPr>
              <a:t> </a:t>
            </a:r>
            <a:r>
              <a:rPr lang="gu-IN" dirty="0" smtClean="0">
                <a:solidFill>
                  <a:srgbClr val="C00000"/>
                </a:solidFill>
              </a:rPr>
              <a:t>                         Proactive Interference</a:t>
            </a:r>
          </a:p>
          <a:p>
            <a:pPr algn="just">
              <a:buFontTx/>
              <a:buChar char="-"/>
            </a:pPr>
            <a:r>
              <a:rPr lang="gu-IN" dirty="0" smtClean="0"/>
              <a:t>જાન્યુઆરી ૨૦૨૨ </a:t>
            </a:r>
            <a:r>
              <a:rPr lang="gu-IN" dirty="0" smtClean="0">
                <a:solidFill>
                  <a:schemeClr val="bg1"/>
                </a:solidFill>
              </a:rPr>
              <a:t>નું નવું વર્ષ આવતા ઘણી વાર આપણે તારીખ લખતી વખતે </a:t>
            </a:r>
            <a:r>
              <a:rPr lang="gu-IN" dirty="0" smtClean="0"/>
              <a:t>૨૦૨૧ </a:t>
            </a:r>
            <a:r>
              <a:rPr lang="gu-IN" dirty="0" smtClean="0">
                <a:solidFill>
                  <a:schemeClr val="bg1"/>
                </a:solidFill>
              </a:rPr>
              <a:t>લખ્યું હશે.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 ભૂલને અનુક્રિયા અવરોધ કહે છે.</a:t>
            </a:r>
          </a:p>
          <a:p>
            <a:pPr algn="just">
              <a:buNone/>
            </a:pPr>
            <a:r>
              <a:rPr lang="gu-IN" dirty="0" smtClean="0"/>
              <a:t> </a:t>
            </a:r>
            <a:r>
              <a:rPr lang="gu-IN" dirty="0" smtClean="0"/>
              <a:t>         “લાંબાગાળાની સ્મૃતિમાં સંગ્રહિત માહિતી કે અનુભવો જયારે નવી માહિતીને યાદ કરવાની શક્તિમાં વિધ્નરૂપ બને તો તેને અનુક્રિયા અવરોધ કહેવામાં આવે છે.”</a:t>
            </a:r>
          </a:p>
          <a:p>
            <a:pPr algn="just">
              <a:buNone/>
            </a:pPr>
            <a:r>
              <a:rPr lang="gu-IN" dirty="0" smtClean="0"/>
              <a:t>- દા.ત. </a:t>
            </a:r>
            <a:r>
              <a:rPr lang="gu-IN" dirty="0" smtClean="0">
                <a:solidFill>
                  <a:schemeClr val="bg1"/>
                </a:solidFill>
              </a:rPr>
              <a:t>Hero બાઈક ચલાવ્યા પછી Platina બાઈક ચલાવો ત્યારે શું થાય? એજ રીતે કોઈપણ ગાડી તમે જે ચલાવો છો અને બીજી ગાડી ચાલવાની થાય ત્યારે.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704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9</cp:revision>
  <dcterms:created xsi:type="dcterms:W3CDTF">2006-08-16T00:00:00Z</dcterms:created>
  <dcterms:modified xsi:type="dcterms:W3CDTF">2007-12-31T19:56:10Z</dcterms:modified>
</cp:coreProperties>
</file>