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IN" sz="3600" u="sng" dirty="0" smtClean="0">
                <a:solidFill>
                  <a:schemeClr val="accent3">
                    <a:lumMod val="75000"/>
                  </a:schemeClr>
                </a:solidFill>
              </a:rPr>
              <a:t>●</a:t>
            </a:r>
            <a:r>
              <a:rPr lang="gu-IN" sz="3600" u="sng" dirty="0" smtClean="0">
                <a:solidFill>
                  <a:schemeClr val="accent3">
                    <a:lumMod val="75000"/>
                  </a:schemeClr>
                </a:solidFill>
              </a:rPr>
              <a:t>પ્રસ્તાવના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સ્મૃતિને કેવી રીતે સુધારી શકાય?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કોઈ જાદુ મંત્ર ખરો? </a:t>
            </a:r>
            <a:r>
              <a:rPr lang="gu-IN" dirty="0" smtClean="0">
                <a:solidFill>
                  <a:srgbClr val="0070C0"/>
                </a:solidFill>
              </a:rPr>
              <a:t>(pk મુવી)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યાદ રાખવું એ એક </a:t>
            </a:r>
            <a:r>
              <a:rPr lang="gu-IN" dirty="0" smtClean="0">
                <a:solidFill>
                  <a:srgbClr val="0070C0"/>
                </a:solidFill>
              </a:rPr>
              <a:t>કલા</a:t>
            </a:r>
            <a:r>
              <a:rPr lang="gu-IN" dirty="0" smtClean="0">
                <a:solidFill>
                  <a:schemeClr val="tx1"/>
                </a:solidFill>
              </a:rPr>
              <a:t>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કેટલીક અભ્યાસ કરવાની </a:t>
            </a:r>
            <a:r>
              <a:rPr lang="gu-IN" dirty="0" smtClean="0">
                <a:solidFill>
                  <a:srgbClr val="0070C0"/>
                </a:solidFill>
              </a:rPr>
              <a:t>ટેકનીક</a:t>
            </a:r>
            <a:r>
              <a:rPr lang="gu-IN" dirty="0" smtClean="0">
                <a:solidFill>
                  <a:schemeClr val="tx1"/>
                </a:solidFill>
              </a:rPr>
              <a:t>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કોઈપણ કૌશલ્ય વિકસાવવા માટે </a:t>
            </a:r>
            <a:r>
              <a:rPr lang="gu-IN" dirty="0" smtClean="0">
                <a:solidFill>
                  <a:srgbClr val="0070C0"/>
                </a:solidFill>
              </a:rPr>
              <a:t>મહાવરાની તેમજ જ્ઞાન </a:t>
            </a:r>
            <a:r>
              <a:rPr lang="gu-IN" dirty="0" smtClean="0">
                <a:solidFill>
                  <a:schemeClr val="tx1"/>
                </a:solidFill>
              </a:rPr>
              <a:t>ની જરૂરિયાત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આ પ્રશ્નમાં આપણે અભ્યાસ ની ટેવો કેવી રીતે વિકસાવી શકાય તેના વિષે વધારે ચર્ચા કરીશું.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4600" y="0"/>
            <a:ext cx="3810000" cy="990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sz="2400" b="1" dirty="0" smtClean="0">
                <a:solidFill>
                  <a:schemeClr val="bg1"/>
                </a:solidFill>
              </a:rPr>
              <a:t>સ્મરણ સુધારણા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IMPROVING MEMORY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gu-IN" dirty="0" smtClean="0">
                <a:solidFill>
                  <a:srgbClr val="00B050"/>
                </a:solidFill>
              </a:rPr>
              <a:t>સ્મરણ સુધારણાની સમજુતી</a:t>
            </a:r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FF0000"/>
                </a:solidFill>
              </a:rPr>
              <a:t>ગોઠવણી – બધું જ તેની યોગ્ય જગ્યાએ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         (Organization Everything in its place)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લાંબા ગાળાની સ્મૃતિમાં તેજ સ્મૃતિનો સમાવેશ થાયછે કે જેની ગોઠવણી બરાબર થઇ હોય.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આપડે વર્ષના </a:t>
            </a:r>
            <a:r>
              <a:rPr lang="gu-IN" dirty="0" smtClean="0">
                <a:solidFill>
                  <a:srgbClr val="0070C0"/>
                </a:solidFill>
              </a:rPr>
              <a:t>ગુજરાતી મહિના કે અંગ્રેજી </a:t>
            </a:r>
            <a:r>
              <a:rPr lang="gu-IN" dirty="0" smtClean="0"/>
              <a:t>મહિના યાદ રાખી શકીએ છીએ.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જો....</a:t>
            </a:r>
            <a:r>
              <a:rPr lang="en-US" dirty="0" smtClean="0">
                <a:solidFill>
                  <a:srgbClr val="0070C0"/>
                </a:solidFill>
              </a:rPr>
              <a:t>A,B,C,D</a:t>
            </a:r>
            <a:r>
              <a:rPr lang="en-US" dirty="0" smtClean="0"/>
              <a:t> </a:t>
            </a:r>
            <a:r>
              <a:rPr lang="gu-IN" dirty="0" smtClean="0"/>
              <a:t>પ્રમાણે ગોઠવવાનું કહ્યું હોયતો?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rgbClr val="0070C0"/>
                </a:solidFill>
              </a:rPr>
              <a:t>ટેલીફોન ડાયરીમાં </a:t>
            </a:r>
            <a:r>
              <a:rPr lang="gu-IN" dirty="0" smtClean="0"/>
              <a:t>તમે કોઈના નંબર લખેલા હોય તો તે ક્યારે યાદ રહે?</a:t>
            </a:r>
          </a:p>
          <a:p>
            <a:pPr marL="514350" indent="-514350">
              <a:buFontTx/>
              <a:buChar char="-"/>
            </a:pPr>
            <a:r>
              <a:rPr lang="gu-IN" dirty="0" smtClean="0">
                <a:solidFill>
                  <a:srgbClr val="0070C0"/>
                </a:solidFill>
              </a:rPr>
              <a:t>આડેધડ ગોઠવણ </a:t>
            </a:r>
            <a:r>
              <a:rPr lang="gu-IN" dirty="0" smtClean="0"/>
              <a:t>હમેશા સ્મૃતિ માટે નકામી સાબિત થાય છે.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>
              <a:buFontTx/>
              <a:buChar char="-"/>
            </a:pPr>
            <a:r>
              <a:rPr lang="gu-IN" dirty="0" smtClean="0"/>
              <a:t>વિગતો કે માહિતીને યાદ રાખવા માટે </a:t>
            </a:r>
            <a:r>
              <a:rPr lang="en-US" dirty="0" smtClean="0"/>
              <a:t>ABCD </a:t>
            </a:r>
            <a:r>
              <a:rPr lang="gu-IN" dirty="0" smtClean="0"/>
              <a:t>પ્રમાણે, વર્ગ કે કક્ષા મુજબ,ઐતહાસિક ક્રમ , કદ કે આકાર ની રીતે આપણે ગોઠવી શકીએ છીએ.</a:t>
            </a:r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b="1" dirty="0" smtClean="0">
                <a:solidFill>
                  <a:schemeClr val="accent6"/>
                </a:solidFill>
              </a:rPr>
              <a:t>બટાટા  કોકાકોલા   રસગુલ્લા    લીપ્સ્ટીક   કેળા        </a:t>
            </a:r>
          </a:p>
          <a:p>
            <a:pPr>
              <a:buNone/>
            </a:pPr>
            <a:r>
              <a:rPr lang="gu-IN" b="1" dirty="0" smtClean="0">
                <a:solidFill>
                  <a:schemeClr val="accent6"/>
                </a:solidFill>
              </a:rPr>
              <a:t> અત્તર   કાંદા       સફરજન     લિમ્કા     કલાકંદ </a:t>
            </a:r>
          </a:p>
          <a:p>
            <a:pPr>
              <a:buNone/>
            </a:pPr>
            <a:r>
              <a:rPr lang="gu-IN" b="1" dirty="0" smtClean="0">
                <a:solidFill>
                  <a:schemeClr val="accent6"/>
                </a:solidFill>
              </a:rPr>
              <a:t> </a:t>
            </a:r>
            <a:r>
              <a:rPr lang="gu-IN" b="1" dirty="0" smtClean="0">
                <a:solidFill>
                  <a:schemeClr val="accent6"/>
                </a:solidFill>
              </a:rPr>
              <a:t>ગાજર   ક્રીમ       પેપ્સી         દ્રાક્ષ    ગુલાબજાંબુ </a:t>
            </a:r>
            <a:endParaRPr lang="en-IN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dirty="0" smtClean="0"/>
              <a:t>મીઠાઈ  ફળો   શાકભાજી   પીણાં     સૌન્દર્ય પ્રસાધનો</a:t>
            </a:r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રસગુલ્લા  સફરજન બટાટા   કોકાકોલા    અત્તર</a:t>
            </a: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કલાકંદ     દ્રાક્ષ     ગાજર     પેપ્સી     ક્રીમ </a:t>
            </a:r>
          </a:p>
          <a:p>
            <a:pPr>
              <a:buNone/>
            </a:pPr>
            <a:endParaRPr lang="gu-I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ગુલાબજાંબુ   કેળા     કાંદા     લિમ્કા     લીપ્સ્ટીક   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2. અતિશિક્ષણ પુનઃ અને પુનઃ અને પુનઃ પુનઃ તપાસ </a:t>
            </a:r>
          </a:p>
          <a:p>
            <a:pPr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Overlearning</a:t>
            </a:r>
            <a:r>
              <a:rPr lang="en-US" dirty="0" smtClean="0">
                <a:solidFill>
                  <a:srgbClr val="00B050"/>
                </a:solidFill>
              </a:rPr>
              <a:t> Reviewing Again &amp; Again &amp; </a:t>
            </a:r>
            <a:r>
              <a:rPr lang="en-US" dirty="0" err="1" smtClean="0">
                <a:solidFill>
                  <a:srgbClr val="00B050"/>
                </a:solidFill>
              </a:rPr>
              <a:t>Againg</a:t>
            </a:r>
            <a:endParaRPr lang="en-US" dirty="0" smtClean="0">
              <a:solidFill>
                <a:srgbClr val="00B050"/>
              </a:solidFill>
            </a:endParaRPr>
          </a:p>
          <a:p>
            <a:pPr algn="just">
              <a:buFontTx/>
              <a:buChar char="-"/>
            </a:pPr>
            <a:r>
              <a:rPr lang="gu-IN" dirty="0" smtClean="0"/>
              <a:t>શાળા ના ગીતો, વાર્તા લોકપ્રિય ગીતના શબ્દો વર્તમાનમાં યાદ છે?</a:t>
            </a:r>
          </a:p>
          <a:p>
            <a:pPr algn="just">
              <a:buFontTx/>
              <a:buChar char="-"/>
            </a:pPr>
            <a:r>
              <a:rPr lang="gu-IN" dirty="0" smtClean="0"/>
              <a:t>નાનપણની કવિતાને જો હાલ ગાઈ શકો છો તો તેનું કારણ અતિશિક્ષણ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સંશોધન એવું દર્શાવે છે કે જો અતિશિક્ષણ કરવામાં આવે તો સામગ્રી લાંબાગાળા સુધી યાદ રહી શકે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accent6">
                    <a:lumMod val="75000"/>
                  </a:schemeClr>
                </a:solidFill>
              </a:rPr>
              <a:t>“શીખવામાં લઘુતમ શિક્ષણ કે મહાવરા કરતા જેટલું વધારે શિક્ષણ કે મહાવરો કરવામાં આવે તો વધુ યાદ રહે”         </a:t>
            </a:r>
            <a:r>
              <a:rPr lang="gu-IN" dirty="0" smtClean="0"/>
              <a:t>- એબીંગહોસ 1885  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>
              <a:buFontTx/>
              <a:buChar char="-"/>
            </a:pPr>
            <a:r>
              <a:rPr lang="gu-IN" dirty="0" smtClean="0"/>
              <a:t>મનોભાર સામે આ પદ્ધતિ એ તેનો ઉત્તમ વીમો ઘણી શકાય છે.</a:t>
            </a:r>
          </a:p>
          <a:p>
            <a:pPr>
              <a:buFontTx/>
              <a:buChar char="-"/>
            </a:pPr>
            <a:r>
              <a:rPr lang="gu-IN" dirty="0" smtClean="0"/>
              <a:t>પરીક્ષાની તૈયારી કરતી વખતે સામગ્રીને પુરેપુરી જાણવી.</a:t>
            </a:r>
          </a:p>
          <a:p>
            <a:pPr>
              <a:buFontTx/>
              <a:buChar char="-"/>
            </a:pPr>
            <a:r>
              <a:rPr lang="gu-IN" dirty="0" smtClean="0"/>
              <a:t>પછી પણ આ અભ્યાસની સામગ્રીને એક કલાક માટે ફરીવાર જોઈ લેવી.</a:t>
            </a:r>
          </a:p>
          <a:p>
            <a:pPr>
              <a:buFontTx/>
              <a:buChar char="-"/>
            </a:pPr>
            <a:r>
              <a:rPr lang="gu-IN" dirty="0" smtClean="0"/>
              <a:t>અને પછી ચકાસણી કરો કદાચ તમને આશ્ચર્ય થશે કે તમે કેટલું બધું યાદ રાખી શકો છો.</a:t>
            </a:r>
          </a:p>
          <a:p>
            <a:pPr>
              <a:buFontTx/>
              <a:buChar char="-"/>
            </a:pPr>
            <a:r>
              <a:rPr lang="gu-IN" dirty="0" smtClean="0"/>
              <a:t>માનવીનું મગજ 2.5 મિલિયન ગીગાબાયટસ યાદ રાખી શકે છે.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૩. અંતરીકૃત વિરુદ્ધ સળંગ પદ્ધતિ – સમયાંતરે અભ્યાસ અને એક સાથે પરિણામ </a:t>
            </a:r>
          </a:p>
          <a:p>
            <a:pPr>
              <a:buFontTx/>
              <a:buChar char="-"/>
            </a:pPr>
            <a:r>
              <a:rPr lang="gu-IN" dirty="0" smtClean="0"/>
              <a:t>લગભગ પરીક્ષા માં મોટા ભાગના બાળકો ગોખણપટ્ટી કરે છે.</a:t>
            </a:r>
          </a:p>
          <a:p>
            <a:pPr>
              <a:buFontTx/>
              <a:buChar char="-"/>
            </a:pPr>
            <a:r>
              <a:rPr lang="gu-IN" dirty="0" smtClean="0"/>
              <a:t>એકજ બેઠક માં સતત અભ્યાસ કરતા જુદા જુદા અંતરે કરવામાં આવતો અભ્યાસ વધારે યાદ રહે છે.</a:t>
            </a:r>
          </a:p>
          <a:p>
            <a:pPr>
              <a:buNone/>
            </a:pPr>
            <a:r>
              <a:rPr lang="gu-IN" dirty="0" smtClean="0"/>
              <a:t> </a:t>
            </a:r>
            <a:r>
              <a:rPr lang="gu-IN" dirty="0" smtClean="0"/>
              <a:t>                        </a:t>
            </a:r>
            <a:r>
              <a:rPr lang="gu-IN" dirty="0" smtClean="0">
                <a:solidFill>
                  <a:schemeClr val="accent6">
                    <a:lumMod val="75000"/>
                  </a:schemeClr>
                </a:solidFill>
              </a:rPr>
              <a:t>ગ્લોવર અને કોર્કિલ 1987</a:t>
            </a:r>
          </a:p>
          <a:p>
            <a:pPr>
              <a:buFontTx/>
              <a:buChar char="-"/>
            </a:pPr>
            <a:r>
              <a:rPr lang="gu-IN" dirty="0" smtClean="0"/>
              <a:t>અભ્યાસને જુદી જુદી બેઠકોમાં વહેચીને અંતરીકૃત રીતે અભ્યાસ કરશોતો ઓછા કલાક માં વધારે યાદ રાખી શકાય.</a:t>
            </a:r>
          </a:p>
          <a:p>
            <a:pPr>
              <a:buFontTx/>
              <a:buChar char="-"/>
            </a:pPr>
            <a:r>
              <a:rPr lang="gu-IN" dirty="0" smtClean="0"/>
              <a:t>લાંબા સમય ગાળામાં શિક્ષણ સામગ્રીને અવરોધ આવે છે.</a:t>
            </a:r>
          </a:p>
          <a:p>
            <a:pPr>
              <a:buFontTx/>
              <a:buChar char="-"/>
            </a:pPr>
            <a:r>
              <a:rPr lang="gu-IN" dirty="0" smtClean="0"/>
              <a:t>થાક લાગી શકે છે.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>
              <a:buFontTx/>
              <a:buChar char="-"/>
            </a:pPr>
            <a:r>
              <a:rPr lang="gu-IN" dirty="0" smtClean="0"/>
              <a:t>એકાગ્રતા ઘટી શકે છે.</a:t>
            </a:r>
          </a:p>
          <a:p>
            <a:pPr>
              <a:buFontTx/>
              <a:buChar char="-"/>
            </a:pPr>
            <a:r>
              <a:rPr lang="gu-IN" dirty="0" smtClean="0"/>
              <a:t>એક દિવસમાં ઘણા બધા કલાકો સુધી સતત રીયાઝ (પુનરાવર્તન) કરવા કરતા દરરોજ અડધો કલાકનો રીયાઝ વધુ ફાયદાકારક છે.</a:t>
            </a:r>
          </a:p>
          <a:p>
            <a:pPr>
              <a:buFontTx/>
              <a:buChar char="-"/>
            </a:pPr>
            <a:r>
              <a:rPr lang="gu-IN" dirty="0" smtClean="0"/>
              <a:t>સંગીત કરો એવું કહે છે.......</a:t>
            </a:r>
          </a:p>
          <a:p>
            <a:pPr>
              <a:buNone/>
            </a:pPr>
            <a:r>
              <a:rPr lang="gu-IN" dirty="0" smtClean="0"/>
              <a:t> </a:t>
            </a:r>
            <a:r>
              <a:rPr lang="gu-IN" dirty="0" smtClean="0"/>
              <a:t>  </a:t>
            </a:r>
            <a:r>
              <a:rPr lang="gu-IN" dirty="0" smtClean="0">
                <a:solidFill>
                  <a:srgbClr val="FF0000"/>
                </a:solidFill>
              </a:rPr>
              <a:t>“જો રીયાઝ કરેગા વો રાઝ કરેગા.” 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458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6</cp:revision>
  <dcterms:created xsi:type="dcterms:W3CDTF">2006-08-16T00:00:00Z</dcterms:created>
  <dcterms:modified xsi:type="dcterms:W3CDTF">2007-12-31T19:45:21Z</dcterms:modified>
</cp:coreProperties>
</file>