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bg1"/>
          </a:solidFill>
        </p:spPr>
        <p:txBody>
          <a:bodyPr/>
          <a:lstStyle/>
          <a:p>
            <a:pPr algn="just"/>
            <a:r>
              <a:rPr lang="en-IN" dirty="0" smtClean="0"/>
              <a:t>● </a:t>
            </a:r>
            <a:r>
              <a:rPr lang="gu-IN" dirty="0" smtClean="0">
                <a:solidFill>
                  <a:srgbClr val="FF0000"/>
                </a:solidFill>
              </a:rPr>
              <a:t>સ્મરણના ત્રણ તંત્રો </a:t>
            </a:r>
          </a:p>
          <a:p>
            <a:pPr marL="514350" indent="-514350" algn="just">
              <a:buAutoNum type="arabicPeriod"/>
            </a:pPr>
            <a:r>
              <a:rPr lang="gu-IN" dirty="0" smtClean="0">
                <a:solidFill>
                  <a:srgbClr val="FF0000"/>
                </a:solidFill>
              </a:rPr>
              <a:t>પ્રસ્તાવના-</a:t>
            </a:r>
          </a:p>
          <a:p>
            <a:pPr marL="514350" indent="-514350" algn="just">
              <a:buFontTx/>
              <a:buChar char="-"/>
            </a:pPr>
            <a:r>
              <a:rPr lang="gu-IN" dirty="0" smtClean="0">
                <a:solidFill>
                  <a:schemeClr val="tx1"/>
                </a:solidFill>
              </a:rPr>
              <a:t>સ્મરણમાં સૌથી મહત્વનો પ્રશ્ન એ છે કે તેનો સંગ્રહ કઈ રીતે થાય છે.</a:t>
            </a:r>
          </a:p>
          <a:p>
            <a:pPr marL="514350" indent="-514350" algn="just">
              <a:buFontTx/>
              <a:buChar char="-"/>
            </a:pPr>
            <a:r>
              <a:rPr lang="gu-IN" dirty="0" smtClean="0">
                <a:solidFill>
                  <a:srgbClr val="00B050"/>
                </a:solidFill>
              </a:rPr>
              <a:t>એટકિન્સન</a:t>
            </a:r>
            <a:r>
              <a:rPr lang="gu-IN" dirty="0" smtClean="0">
                <a:solidFill>
                  <a:schemeClr val="tx1"/>
                </a:solidFill>
              </a:rPr>
              <a:t> અને </a:t>
            </a:r>
            <a:r>
              <a:rPr lang="gu-IN" dirty="0" smtClean="0">
                <a:solidFill>
                  <a:srgbClr val="00B050"/>
                </a:solidFill>
              </a:rPr>
              <a:t>શિફફરીન 1968 </a:t>
            </a:r>
            <a:r>
              <a:rPr lang="gu-IN" dirty="0" smtClean="0">
                <a:solidFill>
                  <a:schemeClr val="tx1"/>
                </a:solidFill>
              </a:rPr>
              <a:t>માં એક મોડેલ રજુ કર્યું હતું.</a:t>
            </a:r>
          </a:p>
          <a:p>
            <a:pPr marL="514350" indent="-514350" algn="just">
              <a:buFontTx/>
              <a:buChar char="-"/>
            </a:pPr>
            <a:r>
              <a:rPr lang="gu-IN" dirty="0" smtClean="0">
                <a:solidFill>
                  <a:schemeClr val="tx1"/>
                </a:solidFill>
              </a:rPr>
              <a:t>તેમના મત મુજબ </a:t>
            </a:r>
          </a:p>
          <a:p>
            <a:pPr marL="514350" indent="-514350" algn="just"/>
            <a:r>
              <a:rPr lang="gu-IN" dirty="0" smtClean="0">
                <a:solidFill>
                  <a:schemeClr val="tx1"/>
                </a:solidFill>
              </a:rPr>
              <a:t>      </a:t>
            </a:r>
            <a:r>
              <a:rPr lang="gu-IN" dirty="0" smtClean="0">
                <a:solidFill>
                  <a:srgbClr val="00B050"/>
                </a:solidFill>
              </a:rPr>
              <a:t>“સાંવેદનીક સ્મૃતિ, ટૂંકાગાળાની સ્મૃતિ અને લાંબાગાળાની સ્મૃતિ જેવા ત્રણ ભિન્ન છતાં એકબીજા સાથે આંતરક્રિયા કરતા સ્મરણ તંત્રો છે.”</a:t>
            </a:r>
          </a:p>
          <a:p>
            <a:pPr marL="514350" indent="-514350" algn="just"/>
            <a:r>
              <a:rPr lang="gu-IN" dirty="0" smtClean="0">
                <a:solidFill>
                  <a:schemeClr val="tx1"/>
                </a:solidFill>
              </a:rPr>
              <a:t>- આપણે જો સમરણ ને સમજવું હોય તો તેના આ ત્રણ તંત્રો ને સમજવા જરૂરી છે.</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gu-IN" dirty="0" smtClean="0"/>
              <a:t>દા.ત. </a:t>
            </a:r>
          </a:p>
          <a:p>
            <a:pPr>
              <a:buNone/>
            </a:pPr>
            <a:r>
              <a:rPr lang="gu-IN" dirty="0" smtClean="0"/>
              <a:t>સ્વર, શબ્દ, નંબર ને યાદ રાખવા જૂથ એકત્રિકરણ પદ્ધતિ દ્વારા યાદ રાખી શકાય.</a:t>
            </a:r>
          </a:p>
          <a:p>
            <a:pPr>
              <a:buFontTx/>
              <a:buChar char="-"/>
            </a:pPr>
            <a:r>
              <a:rPr lang="gu-IN" dirty="0" smtClean="0">
                <a:solidFill>
                  <a:srgbClr val="00B050"/>
                </a:solidFill>
              </a:rPr>
              <a:t>7   9    5    ૩   2   1    4    6</a:t>
            </a:r>
            <a:r>
              <a:rPr lang="gu-IN" dirty="0" smtClean="0"/>
              <a:t>    ( આઠ આંકડા)</a:t>
            </a:r>
          </a:p>
          <a:p>
            <a:pPr>
              <a:buFontTx/>
              <a:buChar char="-"/>
            </a:pPr>
            <a:r>
              <a:rPr lang="gu-IN" dirty="0" smtClean="0"/>
              <a:t> </a:t>
            </a:r>
            <a:r>
              <a:rPr lang="gu-IN" dirty="0" smtClean="0">
                <a:solidFill>
                  <a:srgbClr val="00B050"/>
                </a:solidFill>
              </a:rPr>
              <a:t>79   53   21   46   </a:t>
            </a:r>
            <a:r>
              <a:rPr lang="gu-IN" dirty="0" smtClean="0"/>
              <a:t>(ચાર જૂથ) તમારા માટે આ પદ્ધતિ કામ કરે છે કે નહિ તે તમે જાતે તપાસી શકોછો. </a:t>
            </a:r>
          </a:p>
          <a:p>
            <a:pPr>
              <a:buFontTx/>
              <a:buChar char="-"/>
            </a:pPr>
            <a:r>
              <a:rPr lang="en-US" dirty="0" smtClean="0">
                <a:solidFill>
                  <a:srgbClr val="00B050"/>
                </a:solidFill>
              </a:rPr>
              <a:t>N-F              L-C-B             S-U-S</a:t>
            </a:r>
          </a:p>
          <a:p>
            <a:pPr>
              <a:buNone/>
            </a:pPr>
            <a:r>
              <a:rPr lang="en-US" dirty="0" smtClean="0">
                <a:solidFill>
                  <a:srgbClr val="00B050"/>
                </a:solidFill>
              </a:rPr>
              <a:t>     A-V-C          R-U-F             I</a:t>
            </a:r>
            <a:endParaRPr lang="en-IN"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FontTx/>
              <a:buChar char="-"/>
            </a:pPr>
            <a:r>
              <a:rPr lang="en-US" dirty="0" smtClean="0"/>
              <a:t>NFL        CBS      USA     VCR      FBI</a:t>
            </a:r>
          </a:p>
          <a:p>
            <a:pPr>
              <a:buNone/>
            </a:pPr>
            <a:r>
              <a:rPr lang="en-US" dirty="0" smtClean="0">
                <a:solidFill>
                  <a:srgbClr val="FF0000"/>
                </a:solidFill>
              </a:rPr>
              <a:t>→ </a:t>
            </a:r>
            <a:r>
              <a:rPr lang="gu-IN" dirty="0" smtClean="0">
                <a:solidFill>
                  <a:srgbClr val="FF0000"/>
                </a:solidFill>
              </a:rPr>
              <a:t>ટૂંકાગાળાની સ્મૃતિનો સમયગાળો</a:t>
            </a:r>
          </a:p>
          <a:p>
            <a:pPr>
              <a:buFontTx/>
              <a:buChar char="-"/>
            </a:pPr>
            <a:r>
              <a:rPr lang="gu-IN" dirty="0" smtClean="0"/>
              <a:t>આ વિગતો ઝડપથી વિસરાઈ જાય છે.</a:t>
            </a:r>
          </a:p>
          <a:p>
            <a:pPr>
              <a:buFontTx/>
              <a:buChar char="-"/>
            </a:pPr>
            <a:r>
              <a:rPr lang="gu-IN" dirty="0" smtClean="0"/>
              <a:t>મોઢેથી પુનરાવર્તન નથી કરતા તો ૩૦ સેકેંડ માં ભુલાઈ જાય છે. આને પુર્વાઅભ્યાસ કહેવાય છે.</a:t>
            </a:r>
          </a:p>
          <a:p>
            <a:pPr>
              <a:buFontTx/>
              <a:buChar char="-"/>
            </a:pPr>
            <a:r>
              <a:rPr lang="gu-IN" dirty="0" smtClean="0"/>
              <a:t>ટેલીફોનનો નંબર યાદ રાખવા માટે પુનરાવર્તન કરે છે.</a:t>
            </a:r>
          </a:p>
          <a:p>
            <a:pPr>
              <a:buFontTx/>
              <a:buChar char="-"/>
            </a:pPr>
            <a:r>
              <a:rPr lang="gu-IN" dirty="0" smtClean="0"/>
              <a:t>જો વિક્ષેપ કે અંતરાયથી થોડી સેકેંડમાં જ માહિતીનું વિસ્મરણ થઇ જાય છે.</a:t>
            </a:r>
          </a:p>
          <a:p>
            <a:pPr>
              <a:buFontTx/>
              <a:buChar char="-"/>
            </a:pPr>
            <a:r>
              <a:rPr lang="gu-IN" dirty="0" smtClean="0">
                <a:solidFill>
                  <a:srgbClr val="00B050"/>
                </a:solidFill>
              </a:rPr>
              <a:t>પીટરસન અને પીટરસન 1959 </a:t>
            </a:r>
            <a:r>
              <a:rPr lang="gu-IN" dirty="0" smtClean="0"/>
              <a:t>અર્થહીન શબ્દોનો પ્રયોગ કર્યો .</a:t>
            </a:r>
          </a:p>
          <a:p>
            <a:pPr>
              <a:buFontTx/>
              <a:buChar char="-"/>
            </a:pPr>
            <a:r>
              <a:rPr lang="gu-IN" dirty="0" smtClean="0"/>
              <a:t>ત્યાર બાદ આંકડાનો પ્રયોગ કરેલો.</a:t>
            </a:r>
          </a:p>
          <a:p>
            <a:pPr>
              <a:buFontTx/>
              <a:buChar char="-"/>
            </a:pPr>
            <a:r>
              <a:rPr lang="gu-IN" dirty="0" smtClean="0">
                <a:solidFill>
                  <a:srgbClr val="00B050"/>
                </a:solidFill>
              </a:rPr>
              <a:t>દા.ત. ૭૩૮,૭૩૫,૭૩૨ ( ૩ થી 18 સેકન્ડ પછી વિરામ )</a:t>
            </a:r>
          </a:p>
          <a:p>
            <a:pPr>
              <a:buNone/>
            </a:pPr>
            <a:r>
              <a:rPr lang="gu-IN" dirty="0" smtClean="0"/>
              <a:t>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gu-IN" dirty="0" smtClean="0">
                <a:solidFill>
                  <a:srgbClr val="FF0000"/>
                </a:solidFill>
              </a:rPr>
              <a:t>ટૂંકાગાળાની સ્મૃતિ કામચલાઉ સ્મૃતિ તરીકે </a:t>
            </a:r>
          </a:p>
          <a:p>
            <a:pPr>
              <a:buNone/>
            </a:pPr>
            <a:r>
              <a:rPr lang="gu-IN" dirty="0" smtClean="0">
                <a:solidFill>
                  <a:srgbClr val="FF0000"/>
                </a:solidFill>
              </a:rPr>
              <a:t>          </a:t>
            </a:r>
            <a:r>
              <a:rPr lang="en-US" dirty="0" smtClean="0">
                <a:solidFill>
                  <a:srgbClr val="FF0000"/>
                </a:solidFill>
              </a:rPr>
              <a:t>(short term memory as working memory)</a:t>
            </a:r>
          </a:p>
          <a:p>
            <a:pPr algn="just">
              <a:buFontTx/>
              <a:buChar char="-"/>
            </a:pPr>
            <a:r>
              <a:rPr lang="gu-IN" dirty="0" smtClean="0">
                <a:solidFill>
                  <a:srgbClr val="00B050"/>
                </a:solidFill>
              </a:rPr>
              <a:t>એલન બેડલે </a:t>
            </a:r>
            <a:r>
              <a:rPr lang="gu-IN" dirty="0" smtClean="0"/>
              <a:t>ટૂંકાગાળાની સ્મૃતિ માટે કામચલાઉ સ્મૃતિ શબ્દ બંધબેસતો છે.</a:t>
            </a:r>
          </a:p>
          <a:p>
            <a:pPr algn="just">
              <a:buFontTx/>
              <a:buChar char="-"/>
            </a:pPr>
            <a:r>
              <a:rPr lang="gu-IN" dirty="0" smtClean="0"/>
              <a:t>સંવેદનીક સ્મૃતિ અને લાંબાગાળાની સ્મૃતિ વચ્ચેના માર્ગનું </a:t>
            </a:r>
            <a:r>
              <a:rPr lang="gu-IN" dirty="0" smtClean="0">
                <a:solidFill>
                  <a:srgbClr val="00B050"/>
                </a:solidFill>
              </a:rPr>
              <a:t>કામચલાઉ સ્થાન </a:t>
            </a:r>
            <a:r>
              <a:rPr lang="gu-IN" dirty="0" smtClean="0"/>
              <a:t>છે.</a:t>
            </a:r>
          </a:p>
          <a:p>
            <a:pPr algn="just">
              <a:buFontTx/>
              <a:buChar char="-"/>
            </a:pPr>
            <a:r>
              <a:rPr lang="gu-IN" dirty="0" smtClean="0"/>
              <a:t>કામચલાઉ સ્મૃતિ વિના તમે એક વાક્યને પણ સમજી શકતા નથી.</a:t>
            </a:r>
          </a:p>
          <a:p>
            <a:pPr algn="just">
              <a:buFontTx/>
              <a:buChar char="-"/>
            </a:pPr>
            <a:r>
              <a:rPr lang="gu-IN" dirty="0" smtClean="0">
                <a:solidFill>
                  <a:srgbClr val="00B050"/>
                </a:solidFill>
              </a:rPr>
              <a:t>હોટેલનું નામ, ઘરે જવાનો રસ્તો </a:t>
            </a:r>
            <a:r>
              <a:rPr lang="gu-IN" dirty="0" smtClean="0"/>
              <a:t>વગેરે.</a:t>
            </a:r>
          </a:p>
          <a:p>
            <a:pPr algn="just">
              <a:buFontTx/>
              <a:buChar char="-"/>
            </a:pPr>
            <a:r>
              <a:rPr lang="gu-IN" dirty="0" smtClean="0"/>
              <a:t>કામચલાઉ સ્મૃતિ એ ભૂસી શકાય તેવું </a:t>
            </a:r>
            <a:r>
              <a:rPr lang="gu-IN" u="sng" dirty="0" smtClean="0">
                <a:solidFill>
                  <a:srgbClr val="00B050"/>
                </a:solidFill>
              </a:rPr>
              <a:t>માનસિક બ્લેક બોર્ડ</a:t>
            </a:r>
            <a:r>
              <a:rPr lang="gu-IN" dirty="0" smtClean="0"/>
              <a:t> છે. </a:t>
            </a:r>
          </a:p>
          <a:p>
            <a:pPr algn="just">
              <a:buFontTx/>
              <a:buChar char="-"/>
            </a:pPr>
            <a:r>
              <a:rPr lang="gu-IN" dirty="0" smtClean="0"/>
              <a:t>ઘણી બધી માહિતી આપણા મગજમાં થોડા સમય માટે જ રહે છે.</a:t>
            </a:r>
          </a:p>
          <a:p>
            <a:pPr>
              <a:buFontTx/>
              <a:buChar char="-"/>
            </a:pPr>
            <a:endParaRPr lang="en-IN"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FontTx/>
              <a:buChar char="-"/>
            </a:pPr>
            <a:r>
              <a:rPr lang="gu-IN" dirty="0" smtClean="0"/>
              <a:t>કામચલાઉ સ્મૃતિ માટે </a:t>
            </a:r>
            <a:r>
              <a:rPr lang="gu-IN" u="sng" dirty="0" smtClean="0">
                <a:solidFill>
                  <a:srgbClr val="00B050"/>
                </a:solidFill>
              </a:rPr>
              <a:t>પૂર્વઅગ્ર મસ્તિષ્કછાલ </a:t>
            </a:r>
            <a:r>
              <a:rPr lang="gu-IN" dirty="0" smtClean="0"/>
              <a:t>નો પ્રાથમિક વિસ્તાર જવાબદાર છે.</a:t>
            </a:r>
          </a:p>
          <a:p>
            <a:pPr algn="just">
              <a:buNone/>
            </a:pPr>
            <a:r>
              <a:rPr lang="gu-IN" dirty="0" smtClean="0">
                <a:solidFill>
                  <a:srgbClr val="FF0000"/>
                </a:solidFill>
              </a:rPr>
              <a:t>૩. લાંબા ગાળાની સ્મૃતિ – જીવન જેટલી લાંબી </a:t>
            </a:r>
          </a:p>
          <a:p>
            <a:pPr algn="just">
              <a:buNone/>
            </a:pPr>
            <a:r>
              <a:rPr lang="gu-IN" dirty="0" smtClean="0">
                <a:solidFill>
                  <a:srgbClr val="FF0000"/>
                </a:solidFill>
              </a:rPr>
              <a:t>     (</a:t>
            </a:r>
            <a:r>
              <a:rPr lang="en-US" dirty="0" smtClean="0">
                <a:solidFill>
                  <a:srgbClr val="FF0000"/>
                </a:solidFill>
              </a:rPr>
              <a:t>long term memory- as long as life time )</a:t>
            </a:r>
          </a:p>
          <a:p>
            <a:pPr algn="just">
              <a:buFontTx/>
              <a:buChar char="-"/>
            </a:pPr>
            <a:r>
              <a:rPr lang="gu-IN" dirty="0" smtClean="0"/>
              <a:t>ટૂંકા ગાળાની સ્મૃતિની કેટલીક માહિતી લાંબા ગાળાની સ્મૃતિના માર્ગે આગળ વધે છે.</a:t>
            </a:r>
          </a:p>
          <a:p>
            <a:pPr algn="just">
              <a:buFontTx/>
              <a:buChar char="-"/>
            </a:pPr>
            <a:r>
              <a:rPr lang="gu-IN" dirty="0" smtClean="0"/>
              <a:t>સાપેક્ષ રીતે કાયમી કે કાયમી </a:t>
            </a:r>
            <a:r>
              <a:rPr lang="gu-IN" dirty="0" smtClean="0">
                <a:solidFill>
                  <a:srgbClr val="00B050"/>
                </a:solidFill>
              </a:rPr>
              <a:t>સ્મરણોનો ભંડાર </a:t>
            </a:r>
            <a:r>
              <a:rPr lang="gu-IN" dirty="0" smtClean="0"/>
              <a:t>છે.</a:t>
            </a:r>
          </a:p>
          <a:p>
            <a:pPr algn="just">
              <a:buFontTx/>
              <a:buChar char="-"/>
            </a:pPr>
            <a:r>
              <a:rPr lang="gu-IN" dirty="0" smtClean="0"/>
              <a:t>લાંબાગાળાની સ્મૃતિ લાંબા સમય સુધી અને કેટલીક તો </a:t>
            </a:r>
            <a:r>
              <a:rPr lang="gu-IN" dirty="0" smtClean="0">
                <a:solidFill>
                  <a:srgbClr val="00B050"/>
                </a:solidFill>
              </a:rPr>
              <a:t>જીવન પર્યંત ટકી </a:t>
            </a:r>
            <a:r>
              <a:rPr lang="gu-IN" dirty="0" smtClean="0"/>
              <a:t>રહે છે.</a:t>
            </a:r>
          </a:p>
          <a:p>
            <a:pPr algn="just">
              <a:buFontTx/>
              <a:buChar char="-"/>
            </a:pPr>
            <a:r>
              <a:rPr lang="gu-IN" dirty="0" smtClean="0"/>
              <a:t>લાંબાગાળાની સ્મૃતિમાં તમે મેળવેલું </a:t>
            </a:r>
            <a:r>
              <a:rPr lang="gu-IN" dirty="0" smtClean="0">
                <a:solidFill>
                  <a:srgbClr val="00B050"/>
                </a:solidFill>
              </a:rPr>
              <a:t>જ્ઞાન</a:t>
            </a:r>
            <a:r>
              <a:rPr lang="gu-IN" dirty="0" smtClean="0"/>
              <a:t>, તમે પ્રાપ્ત કરેલા </a:t>
            </a:r>
            <a:r>
              <a:rPr lang="gu-IN" dirty="0" smtClean="0">
                <a:solidFill>
                  <a:srgbClr val="00B050"/>
                </a:solidFill>
              </a:rPr>
              <a:t>કૌશલ્યો</a:t>
            </a:r>
            <a:r>
              <a:rPr lang="gu-IN" dirty="0" smtClean="0"/>
              <a:t>  અને ભૂતકાળના અનુભવોની સ્મૃતિનો સમાવેશ થાય છે.</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Tx/>
              <a:buChar char="-"/>
            </a:pPr>
            <a:r>
              <a:rPr lang="gu-IN" dirty="0" smtClean="0"/>
              <a:t>માહિતીનો સંગ્રહ મોટે ભાગે શબ્દાર્થ સ્વરૂપમાં હોય છે.</a:t>
            </a:r>
          </a:p>
          <a:p>
            <a:pPr>
              <a:buFontTx/>
              <a:buChar char="-"/>
            </a:pPr>
            <a:r>
              <a:rPr lang="gu-IN" dirty="0" smtClean="0"/>
              <a:t>તેમ છતાં </a:t>
            </a:r>
            <a:r>
              <a:rPr lang="gu-IN" dirty="0" smtClean="0">
                <a:solidFill>
                  <a:srgbClr val="00B050"/>
                </a:solidFill>
              </a:rPr>
              <a:t>દ્રશ્ય પ્રતિમા, અવાજો, </a:t>
            </a:r>
            <a:r>
              <a:rPr lang="gu-IN" dirty="0" smtClean="0"/>
              <a:t>અને </a:t>
            </a:r>
            <a:r>
              <a:rPr lang="gu-IN" dirty="0" smtClean="0">
                <a:solidFill>
                  <a:srgbClr val="00B050"/>
                </a:solidFill>
              </a:rPr>
              <a:t>ગંધના</a:t>
            </a:r>
            <a:r>
              <a:rPr lang="gu-IN" dirty="0" smtClean="0"/>
              <a:t> સ્વરૂપમાં થાય છે.</a:t>
            </a:r>
          </a:p>
          <a:p>
            <a:pPr>
              <a:buFontTx/>
              <a:buChar char="-"/>
            </a:pPr>
            <a:r>
              <a:rPr lang="gu-IN" dirty="0" smtClean="0"/>
              <a:t>શાળામાં શિક્ષકો ઘણી સામગ્રીને યાદ કરાવવા માટે પુનરાવર્તન ઉપયોગ કરતા.</a:t>
            </a:r>
          </a:p>
          <a:p>
            <a:pPr>
              <a:buNone/>
            </a:pPr>
            <a:r>
              <a:rPr lang="gu-IN" dirty="0" smtClean="0">
                <a:solidFill>
                  <a:srgbClr val="00B050"/>
                </a:solidFill>
              </a:rPr>
              <a:t>દા.ત. રાષ્ટ્ર ગીત, પ્રતિજ્ઞા </a:t>
            </a:r>
          </a:p>
          <a:p>
            <a:pPr>
              <a:buFontTx/>
              <a:buChar char="-"/>
            </a:pPr>
            <a:r>
              <a:rPr lang="gu-IN" dirty="0" smtClean="0"/>
              <a:t>કેટલાક નિષ્ણાતોની માન્યતા અનુસાર લાંબા ગાળાની સ્મૃતિમાં બે મુખ્ય પેટા તંત્રો રહેલા છે.</a:t>
            </a:r>
          </a:p>
          <a:p>
            <a:pPr>
              <a:buNone/>
            </a:pPr>
            <a:r>
              <a:rPr lang="gu-IN" dirty="0" smtClean="0"/>
              <a:t>  </a:t>
            </a:r>
            <a:r>
              <a:rPr lang="gu-IN" dirty="0" smtClean="0">
                <a:solidFill>
                  <a:srgbClr val="00B050"/>
                </a:solidFill>
              </a:rPr>
              <a:t>1.પ્રગટ સ્મૃતિ </a:t>
            </a:r>
          </a:p>
          <a:p>
            <a:pPr>
              <a:buNone/>
            </a:pPr>
            <a:r>
              <a:rPr lang="gu-IN" dirty="0" smtClean="0">
                <a:solidFill>
                  <a:srgbClr val="00B050"/>
                </a:solidFill>
              </a:rPr>
              <a:t>  2. ગર્ભિત સ્મૃતિ </a:t>
            </a:r>
            <a:endParaRPr lang="en-IN" dirty="0">
              <a:solidFill>
                <a:srgbClr val="00B05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indent="-514350">
              <a:buAutoNum type="arabicPeriod"/>
            </a:pPr>
            <a:r>
              <a:rPr lang="gu-IN" dirty="0" smtClean="0">
                <a:solidFill>
                  <a:srgbClr val="FF0000"/>
                </a:solidFill>
              </a:rPr>
              <a:t>પ્રગટ સ્મૃતિ </a:t>
            </a:r>
            <a:r>
              <a:rPr lang="en-US" dirty="0" smtClean="0">
                <a:solidFill>
                  <a:srgbClr val="FF0000"/>
                </a:solidFill>
              </a:rPr>
              <a:t>(Declarative Memory)</a:t>
            </a:r>
          </a:p>
          <a:p>
            <a:pPr marL="514350" indent="-514350">
              <a:buFontTx/>
              <a:buChar char="-"/>
            </a:pPr>
            <a:r>
              <a:rPr lang="gu-IN" dirty="0" smtClean="0"/>
              <a:t>પ્રગટ સ્મૃતિને બીજા શબ્દોમાં સ્પષ્ટ સ્મૃતિ તરીકે પણ ઓળખવામાં આવે છે.</a:t>
            </a:r>
          </a:p>
          <a:p>
            <a:pPr marL="514350" indent="-514350">
              <a:buFontTx/>
              <a:buChar char="-"/>
            </a:pPr>
            <a:r>
              <a:rPr lang="gu-IN" dirty="0" smtClean="0"/>
              <a:t>જેમાં તથ્યો, માહિતી અને વ્યક્તિગત જીવનની ઘટનાઓનો સંચય થતો હોય છે.</a:t>
            </a:r>
          </a:p>
          <a:p>
            <a:pPr marL="514350" indent="-514350">
              <a:buFontTx/>
              <a:buChar char="-"/>
            </a:pPr>
            <a:r>
              <a:rPr lang="gu-IN" dirty="0" smtClean="0"/>
              <a:t>જેમાં ઇરાદાપૂર્વક અને સભાનપણે યાદ કરેલી માહિતી જળવાઈ રહે છે.</a:t>
            </a:r>
          </a:p>
          <a:p>
            <a:pPr marL="514350" indent="-514350">
              <a:buFontTx/>
              <a:buChar char="-"/>
            </a:pPr>
            <a:r>
              <a:rPr lang="gu-IN" dirty="0" smtClean="0"/>
              <a:t>પ્રગટ સ્મૃતિના બે પ્રકાર છે.</a:t>
            </a:r>
          </a:p>
          <a:p>
            <a:pPr marL="514350" indent="-514350">
              <a:buNone/>
            </a:pPr>
            <a:r>
              <a:rPr lang="gu-IN" dirty="0" smtClean="0"/>
              <a:t>      </a:t>
            </a:r>
          </a:p>
          <a:p>
            <a:pPr marL="514350" indent="-514350">
              <a:buNone/>
            </a:pPr>
            <a:r>
              <a:rPr lang="gu-IN" dirty="0" smtClean="0"/>
              <a:t>               </a:t>
            </a:r>
            <a:r>
              <a:rPr lang="gu-IN" dirty="0" smtClean="0">
                <a:solidFill>
                  <a:srgbClr val="00B050"/>
                </a:solidFill>
              </a:rPr>
              <a:t>1. ઘટનાત્મક સ્મૃતિ </a:t>
            </a:r>
          </a:p>
          <a:p>
            <a:pPr marL="514350" indent="-514350">
              <a:buNone/>
            </a:pPr>
            <a:r>
              <a:rPr lang="gu-IN" dirty="0" smtClean="0">
                <a:solidFill>
                  <a:srgbClr val="00B050"/>
                </a:solidFill>
              </a:rPr>
              <a:t>                2. અર્થ વિષયક સ્મૃતિ </a:t>
            </a:r>
          </a:p>
          <a:p>
            <a:pPr marL="514350" indent="-514350">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gu-IN" dirty="0" smtClean="0">
                <a:solidFill>
                  <a:srgbClr val="FF0000"/>
                </a:solidFill>
              </a:rPr>
              <a:t>A.ઘટનાત્મક સ્મૃતિ</a:t>
            </a:r>
          </a:p>
          <a:p>
            <a:pPr algn="just">
              <a:buFontTx/>
              <a:buChar char="-"/>
            </a:pPr>
            <a:r>
              <a:rPr lang="gu-IN" dirty="0" smtClean="0"/>
              <a:t>અહી અનુભવેલી ઘટનાઓનો સમાવેશ થાય છે.</a:t>
            </a:r>
          </a:p>
          <a:p>
            <a:pPr algn="just">
              <a:buFontTx/>
              <a:buChar char="-"/>
            </a:pPr>
            <a:r>
              <a:rPr lang="gu-IN" dirty="0" smtClean="0"/>
              <a:t>જેમાં પરિચિત લોકો, સ્થળો, વ્યક્તિગત અનુભવો નો સમાવેશ થાય છે.</a:t>
            </a:r>
          </a:p>
          <a:p>
            <a:pPr algn="just">
              <a:buFontTx/>
              <a:buChar char="-"/>
            </a:pPr>
            <a:r>
              <a:rPr lang="gu-IN" dirty="0" smtClean="0"/>
              <a:t>મનોવૈજ્ઞાનિક </a:t>
            </a:r>
            <a:r>
              <a:rPr lang="gu-IN" dirty="0" smtClean="0">
                <a:solidFill>
                  <a:srgbClr val="00B050"/>
                </a:solidFill>
              </a:rPr>
              <a:t>તુલવિંગ 1989 </a:t>
            </a:r>
            <a:r>
              <a:rPr lang="gu-IN" dirty="0" smtClean="0"/>
              <a:t>ના મતે ઘટનાત્મક સ્મૃતિ દ્વારા લોકો સમયની સાથે મુસાફરી કરીને પૂર્વેના સમયમાં ઘટનાઓમાં પોતે સામેલ થયા હોય કે સાક્ષી બન્યા હોય તેને યાદ રાખી શકે છે.</a:t>
            </a:r>
          </a:p>
          <a:p>
            <a:pPr>
              <a:buNone/>
            </a:pPr>
            <a:r>
              <a:rPr lang="gu-IN" dirty="0" smtClean="0">
                <a:solidFill>
                  <a:srgbClr val="FF0000"/>
                </a:solidFill>
              </a:rPr>
              <a:t>B. અર્થવિષયક સ્મૃતિ </a:t>
            </a:r>
          </a:p>
          <a:p>
            <a:pPr algn="just">
              <a:buFontTx/>
              <a:buChar char="-"/>
            </a:pPr>
            <a:r>
              <a:rPr lang="gu-IN" dirty="0" smtClean="0"/>
              <a:t>સ્મૃતિનો બીજો પેટા વિભાગ છે.</a:t>
            </a:r>
          </a:p>
          <a:p>
            <a:pPr algn="just">
              <a:buFontTx/>
              <a:buChar char="-"/>
            </a:pPr>
            <a:r>
              <a:rPr lang="gu-IN" dirty="0" smtClean="0"/>
              <a:t>વસ્તુ લક્ષી સત્યો, સામાન્ય જ્ઞાન અને માહિતી માટેની સ્મૃતિ છે.</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Tx/>
              <a:buChar char="-"/>
            </a:pPr>
            <a:r>
              <a:rPr lang="gu-IN" dirty="0" smtClean="0"/>
              <a:t>ધરતીકંપ કઈ સાલમાં થયેલો?</a:t>
            </a:r>
          </a:p>
          <a:p>
            <a:pPr>
              <a:buFontTx/>
              <a:buChar char="-"/>
            </a:pPr>
            <a:r>
              <a:rPr lang="gu-IN" dirty="0" smtClean="0"/>
              <a:t>ભારતે ૨૦૧૧ માં વર્લ્ડ કપ જીતેલો.</a:t>
            </a:r>
          </a:p>
          <a:p>
            <a:pPr>
              <a:buFontTx/>
              <a:buChar char="-"/>
            </a:pPr>
            <a:r>
              <a:rPr lang="gu-IN" dirty="0" smtClean="0"/>
              <a:t>અર્થવિષયક સ્મૃતિમાં જે વિગતો સંચિત થયેલી હોય છે તેનો સમય અને સ્થળ ની સાથે વ્યક્તિગત સંદર્ભ હોતો નથી.</a:t>
            </a:r>
          </a:p>
          <a:p>
            <a:pPr>
              <a:buFontTx/>
              <a:buChar char="-"/>
            </a:pPr>
            <a:r>
              <a:rPr lang="gu-IN" dirty="0" smtClean="0"/>
              <a:t> દા.ત. 5 નો વર્ગ 25 </a:t>
            </a:r>
            <a:endParaRPr lang="en-US" dirty="0" smtClean="0"/>
          </a:p>
          <a:p>
            <a:pPr>
              <a:buNone/>
            </a:pPr>
            <a:r>
              <a:rPr lang="en-US" dirty="0" smtClean="0">
                <a:solidFill>
                  <a:srgbClr val="FF0000"/>
                </a:solidFill>
              </a:rPr>
              <a:t>2.</a:t>
            </a:r>
            <a:r>
              <a:rPr lang="gu-IN" dirty="0" smtClean="0">
                <a:solidFill>
                  <a:srgbClr val="FF0000"/>
                </a:solidFill>
              </a:rPr>
              <a:t>ગર્ભિત સ્મૃતિ </a:t>
            </a:r>
            <a:r>
              <a:rPr lang="en-US" dirty="0" smtClean="0">
                <a:solidFill>
                  <a:srgbClr val="FF0000"/>
                </a:solidFill>
              </a:rPr>
              <a:t>(</a:t>
            </a:r>
            <a:r>
              <a:rPr lang="en-US" dirty="0" err="1" smtClean="0">
                <a:solidFill>
                  <a:srgbClr val="FF0000"/>
                </a:solidFill>
              </a:rPr>
              <a:t>Nondeclarative</a:t>
            </a:r>
            <a:r>
              <a:rPr lang="en-US" dirty="0" smtClean="0">
                <a:solidFill>
                  <a:srgbClr val="FF0000"/>
                </a:solidFill>
              </a:rPr>
              <a:t> Memory)</a:t>
            </a:r>
            <a:endParaRPr lang="gu-IN" dirty="0" smtClean="0">
              <a:solidFill>
                <a:srgbClr val="FF0000"/>
              </a:solidFill>
            </a:endParaRPr>
          </a:p>
          <a:p>
            <a:pPr>
              <a:buFontTx/>
              <a:buChar char="-"/>
            </a:pPr>
            <a:r>
              <a:rPr lang="gu-IN" dirty="0" smtClean="0"/>
              <a:t>જેને </a:t>
            </a:r>
            <a:r>
              <a:rPr lang="gu-IN" dirty="0" smtClean="0">
                <a:solidFill>
                  <a:srgbClr val="00B050"/>
                </a:solidFill>
              </a:rPr>
              <a:t>સૂચિત સ્મૃતિ </a:t>
            </a:r>
            <a:r>
              <a:rPr lang="gu-IN" dirty="0" smtClean="0"/>
              <a:t>તરીકે ઓળખવામાં આવે છે.</a:t>
            </a:r>
          </a:p>
          <a:p>
            <a:pPr>
              <a:buFontTx/>
              <a:buChar char="-"/>
            </a:pPr>
            <a:r>
              <a:rPr lang="gu-IN" dirty="0" smtClean="0"/>
              <a:t>જેમાં, કારક કૌશલ્યો, ટેવો અને શાસ્ત્રીય અભિસંધાન થયેલી પ્રતિક્રિયાનો સમાવેશ થાય છે.</a:t>
            </a:r>
          </a:p>
          <a:p>
            <a:pPr>
              <a:buFontTx/>
              <a:buChar char="-"/>
            </a:pPr>
            <a:r>
              <a:rPr lang="gu-IN" dirty="0" smtClean="0"/>
              <a:t>આ દરેક બાબત </a:t>
            </a:r>
            <a:r>
              <a:rPr lang="gu-IN" dirty="0" smtClean="0">
                <a:solidFill>
                  <a:srgbClr val="00B050"/>
                </a:solidFill>
              </a:rPr>
              <a:t>પુનરાવર્તિત મહાવરા </a:t>
            </a:r>
            <a:r>
              <a:rPr lang="gu-IN" dirty="0" smtClean="0"/>
              <a:t>દ્વારા પ્રાપ્ત થાય છે.</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buFontTx/>
              <a:buChar char="-"/>
            </a:pPr>
            <a:r>
              <a:rPr lang="gu-IN" dirty="0" smtClean="0"/>
              <a:t>છરી કાંટા વડે ખાવું, સંકલ ચલાવવી, સ્કેટિંગ કરવું કે ડ્રાઈવ કરવું. જે ટેવ રૂપ બની જાય છે.</a:t>
            </a:r>
          </a:p>
          <a:p>
            <a:pPr algn="just">
              <a:buFontTx/>
              <a:buChar char="-"/>
            </a:pPr>
            <a:r>
              <a:rPr lang="gu-IN" dirty="0" smtClean="0"/>
              <a:t> </a:t>
            </a:r>
            <a:r>
              <a:rPr lang="gu-IN" dirty="0" smtClean="0">
                <a:solidFill>
                  <a:srgbClr val="00B050"/>
                </a:solidFill>
              </a:rPr>
              <a:t>દા.ત. </a:t>
            </a:r>
          </a:p>
          <a:p>
            <a:pPr algn="just">
              <a:buNone/>
            </a:pPr>
            <a:r>
              <a:rPr lang="gu-IN" dirty="0" smtClean="0">
                <a:solidFill>
                  <a:srgbClr val="00B050"/>
                </a:solidFill>
              </a:rPr>
              <a:t> </a:t>
            </a:r>
            <a:r>
              <a:rPr lang="gu-IN" dirty="0" smtClean="0">
                <a:solidFill>
                  <a:srgbClr val="00B050"/>
                </a:solidFill>
              </a:rPr>
              <a:t>       </a:t>
            </a:r>
            <a:r>
              <a:rPr lang="gu-IN" dirty="0" smtClean="0"/>
              <a:t>તમે કોમ્પ્યુટર પર કિ બોર્ડનો ઉપયોગ કરતા હોય ત્યારે ગમે તેમ કિ નો ઉપયોગ કરી તમે ટાઈપીંગ કરો છો. ઘણી ઓછી ભૂલ થાય છે. સભાનતા વિના કામ થાય છે.</a:t>
            </a:r>
          </a:p>
          <a:p>
            <a:pPr algn="just">
              <a:buFontTx/>
              <a:buChar char="-"/>
            </a:pPr>
            <a:r>
              <a:rPr lang="gu-IN" dirty="0" smtClean="0"/>
              <a:t>ઘણી વખત ગર્ભિત સ્મૃતિ સાથે સબંધ ધરાવતી બીજી એક ઘટનાને </a:t>
            </a:r>
            <a:r>
              <a:rPr lang="gu-IN" dirty="0" smtClean="0">
                <a:solidFill>
                  <a:srgbClr val="00B050"/>
                </a:solidFill>
              </a:rPr>
              <a:t>પ્રાથમિકતા</a:t>
            </a:r>
            <a:r>
              <a:rPr lang="gu-IN" dirty="0" smtClean="0"/>
              <a:t> પણ કહે છે.</a:t>
            </a:r>
          </a:p>
          <a:p>
            <a:pPr algn="just">
              <a:buFontTx/>
              <a:buChar char="-"/>
            </a:pPr>
            <a:r>
              <a:rPr lang="gu-IN" dirty="0" smtClean="0">
                <a:solidFill>
                  <a:srgbClr val="00B050"/>
                </a:solidFill>
              </a:rPr>
              <a:t>દા.ત. </a:t>
            </a:r>
          </a:p>
          <a:p>
            <a:pPr algn="just">
              <a:buNone/>
            </a:pPr>
            <a:r>
              <a:rPr lang="gu-IN" dirty="0" smtClean="0"/>
              <a:t> </a:t>
            </a:r>
            <a:r>
              <a:rPr lang="gu-IN" dirty="0" smtClean="0"/>
              <a:t>        તમને કોઈ પ્રાણીમાં વાઘ અને પક્ષીમાં મોર બતાવવામાં આવે અને અમુક સમય પછી તમને કહેવામાં આવે પ્રાણી કે પક્ષીના નામ આપો ત્યારે તે ઉદ્દીપક પ્રત્યેની પ્રતિક્રિયા વધી જાય છે.</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514350" indent="-514350" algn="just">
              <a:buAutoNum type="alphaUcPeriod"/>
            </a:pPr>
            <a:r>
              <a:rPr lang="gu-IN" dirty="0" smtClean="0">
                <a:solidFill>
                  <a:srgbClr val="FF0000"/>
                </a:solidFill>
              </a:rPr>
              <a:t>સ્તરીયપૃથ્થકરણ મોડેલ – સ્મરણનું બીજું દ્રષ્ટિબિંદુ </a:t>
            </a:r>
          </a:p>
          <a:p>
            <a:pPr marL="514350" indent="-514350" algn="just">
              <a:buNone/>
            </a:pPr>
            <a:r>
              <a:rPr lang="en-US" dirty="0" smtClean="0">
                <a:solidFill>
                  <a:srgbClr val="FF0000"/>
                </a:solidFill>
              </a:rPr>
              <a:t> (The levels of Processing Model- Another View of Memory)</a:t>
            </a:r>
          </a:p>
          <a:p>
            <a:pPr marL="514350" indent="-514350" algn="just">
              <a:buFontTx/>
              <a:buChar char="-"/>
            </a:pPr>
            <a:r>
              <a:rPr lang="gu-IN" dirty="0" smtClean="0">
                <a:solidFill>
                  <a:srgbClr val="00B050"/>
                </a:solidFill>
              </a:rPr>
              <a:t>ક્રિક અને લોકહાર્ટ 1972 </a:t>
            </a:r>
            <a:r>
              <a:rPr lang="gu-IN" dirty="0" smtClean="0"/>
              <a:t>નામના સંશોધક સ્મૃતિના ત્રણ તંત્રોને બદલે સ્તરીય પૃથ્થકરણ મોડેલની રજૂઆત કરી.</a:t>
            </a:r>
          </a:p>
          <a:p>
            <a:pPr marL="514350" indent="-514350" algn="just">
              <a:buFontTx/>
              <a:buChar char="-"/>
            </a:pPr>
            <a:r>
              <a:rPr lang="gu-IN" dirty="0" smtClean="0"/>
              <a:t>અમુક વિગતો થોડી સેકેંડ માટે જ યાદ રહે છે. પરંતુ જીવન પર્યંત માટે તેમને કેટલું ઉંડાણ પૂર્વક પૃથ્થકરણ કરેલું છે તેના પર રહેલો છે.</a:t>
            </a:r>
          </a:p>
          <a:p>
            <a:pPr marL="514350" indent="-514350" algn="just">
              <a:buFontTx/>
              <a:buChar char="-"/>
            </a:pPr>
            <a:r>
              <a:rPr lang="gu-IN" dirty="0" smtClean="0"/>
              <a:t>ઉપરછલ્લુ પૃથ્થકરણ હોય તો પ્રાપ્ત થતી સંવેદનીક માહિતીથી માત્ર આપડે સભાન થઇએ છીએ.</a:t>
            </a:r>
          </a:p>
          <a:p>
            <a:pPr marL="514350" indent="-514350" algn="just">
              <a:buFontTx/>
              <a:buChar char="-"/>
            </a:pPr>
            <a:r>
              <a:rPr lang="gu-IN" dirty="0" smtClean="0"/>
              <a:t>જો માહિતી સાથે સબંધ જોડો, સાહચર્ય કરો તો સંવેદનીક માહિતી સાથે તેના અર્થનું પણ જોડાણ થાય.</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IN" dirty="0" smtClean="0">
                <a:solidFill>
                  <a:srgbClr val="FF0000"/>
                </a:solidFill>
              </a:rPr>
              <a:t>→</a:t>
            </a:r>
            <a:r>
              <a:rPr lang="gu-IN" dirty="0" smtClean="0">
                <a:solidFill>
                  <a:srgbClr val="FF0000"/>
                </a:solidFill>
              </a:rPr>
              <a:t> સ્મરણના ત્રણ તંત્રો </a:t>
            </a:r>
          </a:p>
          <a:p>
            <a:pPr marL="514350" indent="-514350">
              <a:buAutoNum type="arabicPeriod"/>
            </a:pPr>
            <a:r>
              <a:rPr lang="gu-IN" dirty="0" smtClean="0">
                <a:solidFill>
                  <a:srgbClr val="FF0000"/>
                </a:solidFill>
              </a:rPr>
              <a:t>સાંવેદનીક સ્મૃતિ- પ્રતિમા અને ધ્વનીઓ </a:t>
            </a:r>
          </a:p>
          <a:p>
            <a:pPr marL="514350" indent="-514350">
              <a:buNone/>
            </a:pPr>
            <a:r>
              <a:rPr lang="gu-IN" dirty="0" smtClean="0">
                <a:solidFill>
                  <a:srgbClr val="FF0000"/>
                </a:solidFill>
              </a:rPr>
              <a:t>        </a:t>
            </a:r>
            <a:r>
              <a:rPr lang="en-US" dirty="0" smtClean="0">
                <a:solidFill>
                  <a:srgbClr val="00B050"/>
                </a:solidFill>
              </a:rPr>
              <a:t>(SENSORY MEMORY IMAGE &amp; ECHOES)</a:t>
            </a:r>
          </a:p>
          <a:p>
            <a:pPr marL="514350" indent="-514350" algn="just">
              <a:buFontTx/>
              <a:buChar char="-"/>
            </a:pPr>
            <a:r>
              <a:rPr lang="gu-IN" dirty="0" smtClean="0"/>
              <a:t>આપણે માહિતી સંવેદન દ્વારા પ્રાપ્ત થાય છે.</a:t>
            </a:r>
          </a:p>
          <a:p>
            <a:pPr marL="514350" indent="-514350" algn="just">
              <a:buFontTx/>
              <a:buChar char="-"/>
            </a:pPr>
            <a:r>
              <a:rPr lang="gu-IN" dirty="0" smtClean="0"/>
              <a:t>જોવું, સાંભળવું, આ વાસ્તવિક બાબત એ સાંવેદનીક સ્મૃતિમાં સ્થાન પામે છે.</a:t>
            </a:r>
          </a:p>
          <a:p>
            <a:pPr marL="514350" indent="-514350" algn="just">
              <a:buFontTx/>
              <a:buChar char="-"/>
            </a:pPr>
            <a:r>
              <a:rPr lang="gu-IN" dirty="0" smtClean="0"/>
              <a:t>આ સ્મૃતિ ટૂંકા ગાળાની હોય છે.</a:t>
            </a:r>
          </a:p>
          <a:p>
            <a:pPr marL="514350" indent="-514350" algn="just">
              <a:buFontTx/>
              <a:buChar char="-"/>
            </a:pPr>
            <a:r>
              <a:rPr lang="gu-IN" dirty="0" smtClean="0"/>
              <a:t>સાંવેદનીક સ્મૃતિ માં </a:t>
            </a:r>
            <a:r>
              <a:rPr lang="gu-IN" dirty="0" smtClean="0">
                <a:solidFill>
                  <a:srgbClr val="00B050"/>
                </a:solidFill>
              </a:rPr>
              <a:t>દ્રશ્ય પ્રતિમાઓ </a:t>
            </a:r>
            <a:r>
              <a:rPr lang="gu-IN" dirty="0" smtClean="0"/>
              <a:t>સેકેંડના અમુક ભાગ સુધીજ અને ધ્વનીઓ </a:t>
            </a:r>
            <a:r>
              <a:rPr lang="gu-IN" dirty="0" smtClean="0">
                <a:solidFill>
                  <a:srgbClr val="00B050"/>
                </a:solidFill>
              </a:rPr>
              <a:t>બે સેકેંડ </a:t>
            </a:r>
            <a:r>
              <a:rPr lang="gu-IN" dirty="0" smtClean="0"/>
              <a:t>સુધી જ ટકી શકે છે.</a:t>
            </a:r>
          </a:p>
          <a:p>
            <a:pPr marL="514350" indent="-514350" algn="just">
              <a:buFontTx/>
              <a:buChar char="-"/>
            </a:pPr>
            <a:r>
              <a:rPr lang="gu-IN" dirty="0" smtClean="0"/>
              <a:t>દ્રશ્ય પ્રતિમા જ્યાં સુધી આપણી આંક બંધ ના થાય અને </a:t>
            </a:r>
            <a:r>
              <a:rPr lang="gu-IN" dirty="0" smtClean="0">
                <a:solidFill>
                  <a:srgbClr val="00B050"/>
                </a:solidFill>
              </a:rPr>
              <a:t>દ્રશ્યનું અવલોકન </a:t>
            </a:r>
            <a:r>
              <a:rPr lang="gu-IN" dirty="0" smtClean="0"/>
              <a:t>કરતા હોઈએ ત્યાં સુધી જ ટકે છે.</a:t>
            </a:r>
          </a:p>
          <a:p>
            <a:pPr marL="514350" indent="-514350" algn="just">
              <a:buFontTx/>
              <a:buChar char="-"/>
            </a:pPr>
            <a:r>
              <a:rPr lang="gu-IN" dirty="0" smtClean="0"/>
              <a:t>દા.ત. ચિત્ર ની શ્રેણીની ચોક્કસ ગતિ શીલતા </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FontTx/>
              <a:buChar char="-"/>
            </a:pPr>
            <a:r>
              <a:rPr lang="gu-IN" dirty="0" smtClean="0">
                <a:solidFill>
                  <a:srgbClr val="00B050"/>
                </a:solidFill>
              </a:rPr>
              <a:t>ક્રિક અને તુલવિંગ 1975 </a:t>
            </a:r>
            <a:r>
              <a:rPr lang="gu-IN" dirty="0" smtClean="0"/>
              <a:t>નામના સંશોધકોએ આ સ્તરીપૃથ્થકરણ મોડેલની અભ્યાસ દ્વારા તપાસ કરેલી.</a:t>
            </a:r>
          </a:p>
          <a:p>
            <a:pPr marL="514350" indent="-514350" algn="just">
              <a:buAutoNum type="arabicPeriod"/>
            </a:pPr>
            <a:r>
              <a:rPr lang="gu-IN" dirty="0" smtClean="0">
                <a:solidFill>
                  <a:srgbClr val="00B050"/>
                </a:solidFill>
              </a:rPr>
              <a:t>દ્રષ્ટિ વિષયક – </a:t>
            </a:r>
            <a:r>
              <a:rPr lang="en-US" dirty="0" smtClean="0">
                <a:solidFill>
                  <a:srgbClr val="00B050"/>
                </a:solidFill>
              </a:rPr>
              <a:t>LONG</a:t>
            </a:r>
          </a:p>
          <a:p>
            <a:pPr marL="514350" indent="-514350" algn="just">
              <a:buNone/>
            </a:pPr>
            <a:r>
              <a:rPr lang="gu-IN" dirty="0" smtClean="0"/>
              <a:t>આ શબ્દ કેપિટલ અક્ષર થી લખાયેલો છે?</a:t>
            </a:r>
          </a:p>
          <a:p>
            <a:pPr marL="514350" indent="-514350" algn="just">
              <a:buNone/>
            </a:pPr>
            <a:r>
              <a:rPr lang="gu-IN" dirty="0" smtClean="0"/>
              <a:t>2. </a:t>
            </a:r>
            <a:r>
              <a:rPr lang="gu-IN" dirty="0" smtClean="0">
                <a:solidFill>
                  <a:srgbClr val="00B050"/>
                </a:solidFill>
              </a:rPr>
              <a:t>ધ્વની વિષયક </a:t>
            </a:r>
          </a:p>
          <a:p>
            <a:pPr marL="514350" indent="-514350" algn="just">
              <a:buNone/>
            </a:pPr>
            <a:r>
              <a:rPr lang="en-US" dirty="0" smtClean="0"/>
              <a:t>Speech </a:t>
            </a:r>
            <a:r>
              <a:rPr lang="gu-IN" dirty="0" smtClean="0"/>
              <a:t>શબ્દનો ઉચ્ચાર </a:t>
            </a:r>
            <a:r>
              <a:rPr lang="en-US" dirty="0" smtClean="0"/>
              <a:t> Sleet</a:t>
            </a:r>
            <a:r>
              <a:rPr lang="gu-IN" dirty="0" smtClean="0"/>
              <a:t> સાથે મળતો આવે છે?</a:t>
            </a:r>
          </a:p>
          <a:p>
            <a:pPr marL="514350" indent="-514350" algn="just">
              <a:buNone/>
            </a:pPr>
            <a:r>
              <a:rPr lang="gu-IN" dirty="0" smtClean="0">
                <a:solidFill>
                  <a:srgbClr val="00B050"/>
                </a:solidFill>
              </a:rPr>
              <a:t>૩.અર્થ વિષયક </a:t>
            </a:r>
          </a:p>
          <a:p>
            <a:pPr marL="514350" indent="-514350" algn="just">
              <a:buNone/>
            </a:pPr>
            <a:r>
              <a:rPr lang="en-IN" dirty="0" smtClean="0"/>
              <a:t>P</a:t>
            </a:r>
            <a:r>
              <a:rPr lang="gu-IN" dirty="0" smtClean="0"/>
              <a:t>ark (બગીચો) શબ્દનો નીચેના વાક્યમાં પ્રયોગ કરીએ તો અર્થ સ્પષ્ટ થાય છે?</a:t>
            </a:r>
          </a:p>
          <a:p>
            <a:pPr marL="514350" indent="-514350" algn="just">
              <a:buFontTx/>
              <a:buChar char="-"/>
            </a:pPr>
            <a:r>
              <a:rPr lang="gu-IN" dirty="0" smtClean="0"/>
              <a:t>સ્ત્રી પોતાના કાર્ય સ્થળે જતા _________ની બાજુમાંથી પસાર થઇ.</a:t>
            </a:r>
            <a:endParaRPr lang="gu-IN" dirty="0" smtClean="0">
              <a:solidFill>
                <a:srgbClr val="00B050"/>
              </a:solidFill>
            </a:endParaRPr>
          </a:p>
          <a:p>
            <a:pPr marL="514350" indent="-514350">
              <a:buNone/>
            </a:pP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 typeface="Arial" charset="0"/>
              <a:buChar char="•"/>
            </a:pPr>
            <a:endParaRPr lang="gu-IN" dirty="0" smtClean="0">
              <a:solidFill>
                <a:srgbClr val="FF0000"/>
              </a:solidFill>
            </a:endParaRPr>
          </a:p>
          <a:p>
            <a:pPr>
              <a:buFont typeface="Arial" charset="0"/>
              <a:buChar char="•"/>
            </a:pPr>
            <a:r>
              <a:rPr lang="gu-IN" dirty="0" smtClean="0">
                <a:solidFill>
                  <a:srgbClr val="FF0000"/>
                </a:solidFill>
              </a:rPr>
              <a:t>ઉપસંહાર</a:t>
            </a:r>
            <a:r>
              <a:rPr lang="gu-IN" dirty="0" smtClean="0"/>
              <a:t> </a:t>
            </a:r>
          </a:p>
          <a:p>
            <a:pPr algn="just">
              <a:buNone/>
            </a:pPr>
            <a:r>
              <a:rPr lang="gu-IN" dirty="0" smtClean="0"/>
              <a:t>-        ઉપર મુજબ પ્રશ્નમાં આપણે સ્મરણના ત્રણ તંત્રો વિષે ઉંડાણ પૂર્વક અભ્યાસ કર્યા પછી માલુમ પડે છે કે સ્મરણની કામગીરી બહુજ વીછાળ પ્રમાણ માં જોવા મળે છે,જેના ઉપરથી સ્મૃતિનો સમય ગાળો, તેની ક્ષમતા જુદા જુદા મનોવૈજ્ઞાનિક દ્વારા અભ્યાસો પરથી તેના વિષે પણ ખ્યાલ આવે છે. અંતે આપણે આ સ્મૃતિ કે સ્મરણ પર શિક્ષણ માં બાળકો પર અભ્યાસ કરી તેના લેવલ પ્રમાણે શિક્ષણ આપી શકીએ છીએ અને તેની અંદર કૌશલ્ય તરીકે સ્મૃતિમાં વધારો કરી શકીએ છીએ.</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Tx/>
              <a:buChar char="-"/>
            </a:pPr>
            <a:r>
              <a:rPr lang="gu-IN" dirty="0" smtClean="0"/>
              <a:t>દ્રશ્ય સાંવેદનીક સ્મૃતિ કે સ્મરણ કેટલું ટકે છે?  </a:t>
            </a:r>
          </a:p>
          <a:p>
            <a:pPr>
              <a:buFontTx/>
              <a:buChar char="-"/>
            </a:pPr>
            <a:r>
              <a:rPr lang="gu-IN" dirty="0" smtClean="0"/>
              <a:t>આ પ્રશ્નનો જવાબ </a:t>
            </a:r>
            <a:r>
              <a:rPr lang="gu-IN" dirty="0" smtClean="0">
                <a:solidFill>
                  <a:srgbClr val="00B050"/>
                </a:solidFill>
              </a:rPr>
              <a:t>સ્વીડન સંશોધક  સેન્ગરે 1970 </a:t>
            </a:r>
            <a:r>
              <a:rPr lang="gu-IN" dirty="0" smtClean="0"/>
              <a:t>માં આપવાનો પ્રયત્ન કરેલો.</a:t>
            </a:r>
          </a:p>
          <a:p>
            <a:pPr>
              <a:buFontTx/>
              <a:buChar char="-"/>
            </a:pPr>
            <a:r>
              <a:rPr lang="gu-IN" dirty="0" smtClean="0"/>
              <a:t>વર્તુળાકાર ફરતા ચક્રને આગ ચાંપી. ચક્રને જેટલી ઝડપે ફેરવે તો આગનું સમ્પૂર્ણ વર્તુળ દેખાતું હતું.</a:t>
            </a:r>
          </a:p>
          <a:p>
            <a:pPr>
              <a:buFontTx/>
              <a:buChar char="-"/>
            </a:pPr>
            <a:r>
              <a:rPr lang="gu-IN" dirty="0" smtClean="0"/>
              <a:t>ધીમે ફેરવે તો વર્તુળનો અમુક ભાગ દેખાતો હતો.</a:t>
            </a:r>
          </a:p>
          <a:p>
            <a:pPr>
              <a:buFontTx/>
              <a:buChar char="-"/>
            </a:pPr>
            <a:r>
              <a:rPr lang="gu-IN" dirty="0" smtClean="0"/>
              <a:t>સેન્ગરે નોધ્યુકે નિશ્ચિત ઝડપે વર્તુળને ફેરવતા ગણતરી કરી. વર્તુળને એક  આંટો પૂરો કરતા </a:t>
            </a:r>
            <a:r>
              <a:rPr lang="gu-IN" dirty="0" smtClean="0">
                <a:solidFill>
                  <a:srgbClr val="00B050"/>
                </a:solidFill>
              </a:rPr>
              <a:t>1/10 સેકેંડ </a:t>
            </a:r>
            <a:r>
              <a:rPr lang="gu-IN" dirty="0" smtClean="0"/>
              <a:t>સમય લગતો હતો.</a:t>
            </a:r>
          </a:p>
          <a:p>
            <a:pPr>
              <a:buFontTx/>
              <a:buChar char="-"/>
            </a:pPr>
            <a:r>
              <a:rPr lang="gu-IN" dirty="0" smtClean="0"/>
              <a:t>એક </a:t>
            </a:r>
            <a:r>
              <a:rPr lang="gu-IN" dirty="0" smtClean="0">
                <a:solidFill>
                  <a:srgbClr val="00B050"/>
                </a:solidFill>
              </a:rPr>
              <a:t>બીજો પ્રયોગ </a:t>
            </a:r>
            <a:r>
              <a:rPr lang="gu-IN" dirty="0" smtClean="0"/>
              <a:t>જેમાં ત્રણ લાઈનમાં </a:t>
            </a:r>
            <a:r>
              <a:rPr lang="gu-IN" dirty="0" smtClean="0">
                <a:solidFill>
                  <a:srgbClr val="00B050"/>
                </a:solidFill>
              </a:rPr>
              <a:t>અંગ્રેજી શબ્દો </a:t>
            </a:r>
            <a:r>
              <a:rPr lang="gu-IN" dirty="0" smtClean="0"/>
              <a:t>રજુ કરવામાં આવે અને પછી આંખો બંધ કરી કેટલી </a:t>
            </a:r>
            <a:r>
              <a:rPr lang="gu-IN" dirty="0" smtClean="0">
                <a:solidFill>
                  <a:srgbClr val="00B050"/>
                </a:solidFill>
              </a:rPr>
              <a:t>વિગતોનું પુનરાવહન </a:t>
            </a:r>
            <a:r>
              <a:rPr lang="gu-IN" dirty="0" smtClean="0"/>
              <a:t>કરી શકોછો?</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IN" dirty="0"/>
          </a:p>
        </p:txBody>
      </p:sp>
      <p:sp>
        <p:nvSpPr>
          <p:cNvPr id="4" name="Rounded Rectangle 3"/>
          <p:cNvSpPr/>
          <p:nvPr/>
        </p:nvSpPr>
        <p:spPr>
          <a:xfrm>
            <a:off x="1524000" y="457200"/>
            <a:ext cx="5638800" cy="495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X                    B                   D             F </a:t>
            </a:r>
          </a:p>
          <a:p>
            <a:pPr algn="ctr"/>
            <a:endParaRPr lang="en-US" sz="2000" dirty="0" smtClean="0">
              <a:solidFill>
                <a:schemeClr val="tx1"/>
              </a:solidFill>
            </a:endParaRPr>
          </a:p>
          <a:p>
            <a:pPr algn="ctr"/>
            <a:endParaRPr lang="en-US" sz="2000" dirty="0" smtClean="0">
              <a:solidFill>
                <a:schemeClr val="tx1"/>
              </a:solidFill>
            </a:endParaRPr>
          </a:p>
          <a:p>
            <a:pPr algn="ctr"/>
            <a:r>
              <a:rPr lang="en-US" sz="2000" dirty="0" smtClean="0">
                <a:solidFill>
                  <a:schemeClr val="tx1"/>
                </a:solidFill>
              </a:rPr>
              <a:t>  M                    P                   Z              G</a:t>
            </a:r>
          </a:p>
          <a:p>
            <a:pPr algn="ctr"/>
            <a:endParaRPr lang="en-US" sz="2000" dirty="0" smtClean="0">
              <a:solidFill>
                <a:schemeClr val="tx1"/>
              </a:solidFill>
            </a:endParaRPr>
          </a:p>
          <a:p>
            <a:pPr algn="ctr"/>
            <a:endParaRPr lang="en-US" sz="2000" dirty="0" smtClean="0">
              <a:solidFill>
                <a:schemeClr val="tx1"/>
              </a:solidFill>
            </a:endParaRPr>
          </a:p>
          <a:p>
            <a:r>
              <a:rPr lang="en-US" sz="2000" dirty="0" smtClean="0">
                <a:solidFill>
                  <a:schemeClr val="tx1"/>
                </a:solidFill>
              </a:rPr>
              <a:t>               L                      C                   N           H</a:t>
            </a:r>
          </a:p>
          <a:p>
            <a:pPr algn="ctr"/>
            <a:endParaRPr lang="en-US" sz="2000" dirty="0" smtClean="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Tx/>
              <a:buChar char="-"/>
            </a:pPr>
            <a:endParaRPr lang="gu-IN" dirty="0" smtClean="0"/>
          </a:p>
          <a:p>
            <a:pPr>
              <a:buFontTx/>
              <a:buChar char="-"/>
            </a:pPr>
            <a:r>
              <a:rPr lang="gu-IN" dirty="0" smtClean="0"/>
              <a:t>મોટા ભાગે લોકો </a:t>
            </a:r>
            <a:r>
              <a:rPr lang="gu-IN" dirty="0" smtClean="0">
                <a:solidFill>
                  <a:srgbClr val="00B050"/>
                </a:solidFill>
              </a:rPr>
              <a:t>ચાર કે પાંચ </a:t>
            </a:r>
            <a:r>
              <a:rPr lang="gu-IN" dirty="0" smtClean="0"/>
              <a:t>વિગતનું જ પુનરાવહન કરી શકે છે.</a:t>
            </a:r>
          </a:p>
          <a:p>
            <a:pPr>
              <a:buFontTx/>
              <a:buChar char="-"/>
            </a:pPr>
            <a:r>
              <a:rPr lang="gu-IN" dirty="0" smtClean="0"/>
              <a:t>આ બાબતને </a:t>
            </a:r>
            <a:r>
              <a:rPr lang="gu-IN" dirty="0" smtClean="0">
                <a:solidFill>
                  <a:srgbClr val="00B050"/>
                </a:solidFill>
              </a:rPr>
              <a:t>જ્યોર્જ સ્પરલીંગ </a:t>
            </a:r>
            <a:r>
              <a:rPr lang="gu-IN" dirty="0" smtClean="0"/>
              <a:t>નામના સંશોધક </a:t>
            </a:r>
            <a:r>
              <a:rPr lang="gu-IN" dirty="0" smtClean="0">
                <a:solidFill>
                  <a:srgbClr val="00B050"/>
                </a:solidFill>
              </a:rPr>
              <a:t>1960</a:t>
            </a:r>
            <a:r>
              <a:rPr lang="gu-IN" dirty="0" smtClean="0"/>
              <a:t> માં જણાવ્યુકે માણસ એક ઉડતી નજરે એકી સાથે </a:t>
            </a:r>
            <a:r>
              <a:rPr lang="gu-IN" dirty="0" smtClean="0">
                <a:solidFill>
                  <a:srgbClr val="00B050"/>
                </a:solidFill>
              </a:rPr>
              <a:t>12 વિગતો</a:t>
            </a:r>
            <a:r>
              <a:rPr lang="gu-IN" dirty="0" smtClean="0"/>
              <a:t> યાદ રાખી શકે છે.</a:t>
            </a:r>
          </a:p>
          <a:p>
            <a:pPr>
              <a:buFontTx/>
              <a:buChar char="-"/>
            </a:pPr>
            <a:r>
              <a:rPr lang="gu-IN" dirty="0" smtClean="0"/>
              <a:t>અવાજ અંગેની સાંવેદનીક સ્મૃતિ પણ દ્રશ્ય સંવેદનના જેવી જ છે. </a:t>
            </a:r>
          </a:p>
          <a:p>
            <a:pPr>
              <a:buFontTx/>
              <a:buChar char="-"/>
            </a:pPr>
            <a:r>
              <a:rPr lang="gu-IN" dirty="0" smtClean="0"/>
              <a:t>જયારે કોઈ તમારી સાથે વાત કરી રહ્યું હોય ત્યારે તેના પડઘા તમારા માથામાં પડતા હોય તેવું લાગે છે. આ સાંવેદનીક અનુભવ આપણને થતો હોય છે.</a:t>
            </a:r>
          </a:p>
          <a:p>
            <a:pPr>
              <a:buFontTx/>
              <a:buChar char="-"/>
            </a:pPr>
            <a:r>
              <a:rPr lang="gu-IN" dirty="0" smtClean="0"/>
              <a:t>અવાજની સાંવેદનીક સ્મૃતિ </a:t>
            </a:r>
            <a:r>
              <a:rPr lang="gu-IN" dirty="0" smtClean="0">
                <a:solidFill>
                  <a:srgbClr val="00B050"/>
                </a:solidFill>
              </a:rPr>
              <a:t>બે સેકેંડ </a:t>
            </a:r>
            <a:r>
              <a:rPr lang="gu-IN" dirty="0" smtClean="0"/>
              <a:t>માટે રહે છે.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gu-IN" dirty="0" smtClean="0">
                <a:solidFill>
                  <a:srgbClr val="FF0000"/>
                </a:solidFill>
              </a:rPr>
              <a:t>2. ટૂંકાગાળાની સ્મૃતિ:- ટૂંકું જીવન, ઓછી ક્ષમતા </a:t>
            </a:r>
          </a:p>
          <a:p>
            <a:pPr>
              <a:buNone/>
            </a:pPr>
            <a:r>
              <a:rPr lang="en-US" dirty="0" smtClean="0"/>
              <a:t>        </a:t>
            </a:r>
            <a:r>
              <a:rPr lang="en-US" dirty="0" smtClean="0">
                <a:solidFill>
                  <a:srgbClr val="00B050"/>
                </a:solidFill>
              </a:rPr>
              <a:t>(Short term memory – short life small capacity)</a:t>
            </a:r>
          </a:p>
          <a:p>
            <a:pPr algn="just">
              <a:buFontTx/>
              <a:buChar char="-"/>
            </a:pPr>
            <a:r>
              <a:rPr lang="gu-IN" dirty="0" smtClean="0"/>
              <a:t>અત્યારે તમે જે કંઈ વિચાર કરતા હશો તે ટૂંકાગાળાની સ્મૃતિ દ્વારા થાય છે.</a:t>
            </a:r>
          </a:p>
          <a:p>
            <a:pPr algn="just">
              <a:buNone/>
            </a:pPr>
            <a:r>
              <a:rPr lang="gu-IN" u="sng" dirty="0" smtClean="0"/>
              <a:t>દા.ત.      </a:t>
            </a:r>
          </a:p>
          <a:p>
            <a:pPr algn="just">
              <a:buNone/>
            </a:pPr>
            <a:r>
              <a:rPr lang="gu-IN" dirty="0" smtClean="0"/>
              <a:t>           </a:t>
            </a:r>
            <a:r>
              <a:rPr lang="gu-IN" dirty="0" smtClean="0">
                <a:solidFill>
                  <a:srgbClr val="00B050"/>
                </a:solidFill>
              </a:rPr>
              <a:t>તમે જયારે વાત ચિત કરતા હોય, કોઈ સમસ્યાનો ઉકેલ લાવવાનો પ્રયત્ન કરતા હોય કે કોઈનો સેલફોન નંબર જોઇને તેને કોલ કરો ત્યાં સુધી યાદ રાખતા હોય.</a:t>
            </a:r>
            <a:r>
              <a:rPr lang="en-US" dirty="0" smtClean="0">
                <a:solidFill>
                  <a:srgbClr val="00B050"/>
                </a:solidFill>
              </a:rPr>
              <a:t> </a:t>
            </a:r>
            <a:endParaRPr lang="gu-IN" dirty="0" smtClean="0">
              <a:solidFill>
                <a:srgbClr val="00B050"/>
              </a:solidFill>
            </a:endParaRPr>
          </a:p>
          <a:p>
            <a:pPr algn="just">
              <a:buFontTx/>
              <a:buChar char="-"/>
            </a:pPr>
            <a:r>
              <a:rPr lang="gu-IN" dirty="0" smtClean="0"/>
              <a:t>સાંવેદનીક સ્મૃતિમાં સાંવેદનીક </a:t>
            </a:r>
            <a:r>
              <a:rPr lang="gu-IN" dirty="0" smtClean="0">
                <a:solidFill>
                  <a:srgbClr val="00B050"/>
                </a:solidFill>
              </a:rPr>
              <a:t>ઉદ્દીપકોની</a:t>
            </a:r>
            <a:r>
              <a:rPr lang="gu-IN" dirty="0" smtClean="0"/>
              <a:t> નિશ્ચિત છાપ ટકે છે. </a:t>
            </a:r>
          </a:p>
          <a:p>
            <a:pPr algn="just">
              <a:buFontTx/>
              <a:buChar char="-"/>
            </a:pPr>
            <a:r>
              <a:rPr lang="gu-IN" dirty="0" smtClean="0"/>
              <a:t>ટૂંકા ગાળાની સ્મૃતિમાં અવાજના સ્વરૂપ મુજબ માહિતી સંકેતિકરણ થાય છે.</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FontTx/>
              <a:buChar char="-"/>
            </a:pPr>
            <a:r>
              <a:rPr lang="gu-IN" u="sng" dirty="0" smtClean="0"/>
              <a:t>દા.ત.</a:t>
            </a:r>
          </a:p>
          <a:p>
            <a:pPr algn="just">
              <a:buNone/>
            </a:pPr>
            <a:r>
              <a:rPr lang="gu-IN" dirty="0" smtClean="0"/>
              <a:t>  </a:t>
            </a:r>
            <a:r>
              <a:rPr lang="gu-IN" u="sng" dirty="0" smtClean="0">
                <a:solidFill>
                  <a:srgbClr val="00B050"/>
                </a:solidFill>
              </a:rPr>
              <a:t>A</a:t>
            </a:r>
            <a:r>
              <a:rPr lang="gu-IN" dirty="0" smtClean="0">
                <a:solidFill>
                  <a:srgbClr val="00B050"/>
                </a:solidFill>
              </a:rPr>
              <a:t> </a:t>
            </a:r>
            <a:r>
              <a:rPr lang="gu-IN" dirty="0" smtClean="0"/>
              <a:t>અક્ષરના અવાજનું સંકેતીકરણ </a:t>
            </a:r>
            <a:r>
              <a:rPr lang="gu-IN" u="sng" dirty="0" smtClean="0">
                <a:solidFill>
                  <a:srgbClr val="00B050"/>
                </a:solidFill>
              </a:rPr>
              <a:t>AY</a:t>
            </a:r>
            <a:r>
              <a:rPr lang="gu-IN" dirty="0" smtClean="0"/>
              <a:t> તરીકે સંકેતીકરણ થાય છે. </a:t>
            </a:r>
          </a:p>
          <a:p>
            <a:pPr algn="just">
              <a:buFontTx/>
              <a:buChar char="-"/>
            </a:pPr>
            <a:r>
              <a:rPr lang="gu-IN" dirty="0" smtClean="0"/>
              <a:t>ટૂંકા ગાળાની સ્મૃતિમાં દ્રશ્ય પ્રતિમા દ્વારા માહિતી શબ્દાર્થ સ્વરૂપે સંગ્રહિત થાય છે. </a:t>
            </a:r>
            <a:r>
              <a:rPr lang="gu-IN" dirty="0" smtClean="0">
                <a:solidFill>
                  <a:srgbClr val="00B050"/>
                </a:solidFill>
              </a:rPr>
              <a:t>(</a:t>
            </a:r>
            <a:r>
              <a:rPr lang="en-US" dirty="0" smtClean="0">
                <a:solidFill>
                  <a:srgbClr val="00B050"/>
                </a:solidFill>
              </a:rPr>
              <a:t>suleman-1972)</a:t>
            </a:r>
          </a:p>
          <a:p>
            <a:pPr algn="just">
              <a:buNone/>
            </a:pPr>
            <a:r>
              <a:rPr lang="en-US" dirty="0" smtClean="0">
                <a:solidFill>
                  <a:srgbClr val="FF0000"/>
                </a:solidFill>
              </a:rPr>
              <a:t>→ </a:t>
            </a:r>
            <a:r>
              <a:rPr lang="gu-IN" dirty="0" smtClean="0">
                <a:solidFill>
                  <a:srgbClr val="FF0000"/>
                </a:solidFill>
              </a:rPr>
              <a:t>ટૂંકા ગાળાની સ્મૃતિની ક્ષમતા </a:t>
            </a:r>
          </a:p>
          <a:p>
            <a:pPr algn="just">
              <a:buNone/>
            </a:pPr>
            <a:r>
              <a:rPr lang="gu-IN" dirty="0" smtClean="0">
                <a:solidFill>
                  <a:srgbClr val="00B050"/>
                </a:solidFill>
              </a:rPr>
              <a:t>      (</a:t>
            </a:r>
            <a:r>
              <a:rPr lang="en-US" dirty="0" smtClean="0">
                <a:solidFill>
                  <a:srgbClr val="00B050"/>
                </a:solidFill>
              </a:rPr>
              <a:t>The capacity of short term memory)</a:t>
            </a:r>
          </a:p>
          <a:p>
            <a:pPr algn="just">
              <a:buFontTx/>
              <a:buChar char="-"/>
            </a:pPr>
            <a:r>
              <a:rPr lang="gu-IN" dirty="0" smtClean="0"/>
              <a:t>સાંવેદનીક માહિતી અમુક ક્ષણ સુધી જ ટકે છે.</a:t>
            </a:r>
          </a:p>
          <a:p>
            <a:pPr algn="just">
              <a:buFontTx/>
              <a:buChar char="-"/>
            </a:pPr>
            <a:r>
              <a:rPr lang="gu-IN" dirty="0" smtClean="0"/>
              <a:t>ટૂંકાગાળાની સ્મૃતિની ક્ષમતા મર્યાદિત છે.</a:t>
            </a:r>
          </a:p>
          <a:p>
            <a:pPr algn="just">
              <a:buFontTx/>
              <a:buChar char="-"/>
            </a:pPr>
            <a:r>
              <a:rPr lang="gu-IN" dirty="0" smtClean="0"/>
              <a:t>જેમાં એક જ સમયે </a:t>
            </a:r>
            <a:r>
              <a:rPr lang="gu-IN" dirty="0" smtClean="0">
                <a:solidFill>
                  <a:srgbClr val="00B050"/>
                </a:solidFill>
              </a:rPr>
              <a:t>7+2</a:t>
            </a:r>
            <a:r>
              <a:rPr lang="gu-IN" dirty="0" smtClean="0"/>
              <a:t> અથવા </a:t>
            </a:r>
            <a:r>
              <a:rPr lang="gu-IN" dirty="0" smtClean="0">
                <a:solidFill>
                  <a:srgbClr val="00B050"/>
                </a:solidFill>
              </a:rPr>
              <a:t>7-2</a:t>
            </a:r>
            <a:r>
              <a:rPr lang="gu-IN" dirty="0" smtClean="0"/>
              <a:t> જેટલીજ માહિતી ટકી રહે છે. </a:t>
            </a:r>
          </a:p>
          <a:p>
            <a:pPr algn="just">
              <a:buFontTx/>
              <a:buChar char="-"/>
            </a:pPr>
            <a:r>
              <a:rPr lang="gu-IN" dirty="0" smtClean="0"/>
              <a:t>તમે તમારી પોતાની ક્ષમતા જાતે પણ તપાસી શકો છો.</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gu-IN" dirty="0" smtClean="0"/>
              <a:t>આ દરેક આંકડા યાદ રાખવાનો પ્રયત્ન કરો.</a:t>
            </a:r>
            <a:endParaRPr lang="en-IN" dirty="0"/>
          </a:p>
        </p:txBody>
      </p:sp>
      <p:sp>
        <p:nvSpPr>
          <p:cNvPr id="4" name="Rounded Rectangle 3"/>
          <p:cNvSpPr/>
          <p:nvPr/>
        </p:nvSpPr>
        <p:spPr>
          <a:xfrm>
            <a:off x="1143000" y="685800"/>
            <a:ext cx="7010400" cy="59436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2800" dirty="0" smtClean="0">
                <a:solidFill>
                  <a:schemeClr val="bg1"/>
                </a:solidFill>
              </a:rPr>
              <a:t>A   -  3    8    7    1</a:t>
            </a:r>
          </a:p>
          <a:p>
            <a:endParaRPr lang="en-US" sz="2800" dirty="0" smtClean="0">
              <a:solidFill>
                <a:schemeClr val="bg1"/>
              </a:solidFill>
            </a:endParaRPr>
          </a:p>
          <a:p>
            <a:r>
              <a:rPr lang="en-US" sz="2800" dirty="0" smtClean="0">
                <a:solidFill>
                  <a:schemeClr val="bg1"/>
                </a:solidFill>
              </a:rPr>
              <a:t>B  -    9    6    4    7    3</a:t>
            </a:r>
          </a:p>
          <a:p>
            <a:endParaRPr lang="en-US" sz="2800" dirty="0" smtClean="0">
              <a:solidFill>
                <a:schemeClr val="bg1"/>
              </a:solidFill>
            </a:endParaRPr>
          </a:p>
          <a:p>
            <a:r>
              <a:rPr lang="en-US" sz="2800" dirty="0" smtClean="0">
                <a:solidFill>
                  <a:schemeClr val="bg1"/>
                </a:solidFill>
              </a:rPr>
              <a:t>C  -    1    8    3    0    5    2</a:t>
            </a:r>
          </a:p>
          <a:p>
            <a:endParaRPr lang="en-US" sz="2800" dirty="0" smtClean="0">
              <a:solidFill>
                <a:schemeClr val="bg1"/>
              </a:solidFill>
            </a:endParaRPr>
          </a:p>
          <a:p>
            <a:r>
              <a:rPr lang="en-US" sz="2800" dirty="0" smtClean="0">
                <a:solidFill>
                  <a:schemeClr val="bg1"/>
                </a:solidFill>
              </a:rPr>
              <a:t>D  -    8    0    6    5    9    1    7 </a:t>
            </a:r>
          </a:p>
          <a:p>
            <a:endParaRPr lang="en-US" sz="2800" dirty="0" smtClean="0">
              <a:solidFill>
                <a:schemeClr val="bg1"/>
              </a:solidFill>
            </a:endParaRPr>
          </a:p>
          <a:p>
            <a:r>
              <a:rPr lang="en-US" sz="2800" dirty="0" smtClean="0">
                <a:solidFill>
                  <a:schemeClr val="bg1"/>
                </a:solidFill>
              </a:rPr>
              <a:t>E  -      5    2    9    7    3    1    2    5</a:t>
            </a:r>
          </a:p>
          <a:p>
            <a:endParaRPr lang="en-US" sz="2800" dirty="0" smtClean="0">
              <a:solidFill>
                <a:schemeClr val="bg1"/>
              </a:solidFill>
            </a:endParaRPr>
          </a:p>
          <a:p>
            <a:r>
              <a:rPr lang="en-US" sz="2800" dirty="0" smtClean="0">
                <a:solidFill>
                  <a:schemeClr val="bg1"/>
                </a:solidFill>
              </a:rPr>
              <a:t>F  -       2    7    4    0    1    9    6    8    3</a:t>
            </a:r>
          </a:p>
          <a:p>
            <a:endParaRPr lang="en-US" sz="2800" dirty="0" smtClean="0">
              <a:solidFill>
                <a:schemeClr val="bg1"/>
              </a:solidFill>
            </a:endParaRPr>
          </a:p>
          <a:p>
            <a:r>
              <a:rPr lang="en-US" sz="2800" dirty="0" smtClean="0">
                <a:solidFill>
                  <a:schemeClr val="bg1"/>
                </a:solidFill>
              </a:rPr>
              <a:t>G  -       3    9    1    6    5    8    4    5    1    7</a:t>
            </a:r>
            <a:endParaRPr lang="en-IN" sz="28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Tx/>
              <a:buChar char="-"/>
            </a:pPr>
            <a:r>
              <a:rPr lang="gu-IN" dirty="0" smtClean="0"/>
              <a:t>મોટા ભાગે લોકો સાત વિગતનું પુનરાવહન કરી શકે છે.</a:t>
            </a:r>
          </a:p>
          <a:p>
            <a:pPr algn="just">
              <a:buNone/>
            </a:pPr>
            <a:r>
              <a:rPr lang="gu-IN" u="sng" dirty="0" smtClean="0"/>
              <a:t>દા.ત.</a:t>
            </a:r>
          </a:p>
          <a:p>
            <a:pPr algn="just">
              <a:buNone/>
            </a:pPr>
            <a:r>
              <a:rPr lang="gu-IN" dirty="0" smtClean="0"/>
              <a:t>- </a:t>
            </a:r>
            <a:r>
              <a:rPr lang="gu-IN" dirty="0" smtClean="0">
                <a:solidFill>
                  <a:srgbClr val="00B050"/>
                </a:solidFill>
              </a:rPr>
              <a:t>STD કોડ ,પોસ્ટ ઓફીસ દ્વારા આપવામાં આવતા જુદા જુદા વિસ્તારના પીન કોડ નંબર, વાહનના નંબર, મોબાઈલ નંબર, વિદ્યાર્થીનો એનરોલમેન્ટ નંબર</a:t>
            </a:r>
          </a:p>
          <a:p>
            <a:pPr algn="just">
              <a:buFontTx/>
              <a:buChar char="-"/>
            </a:pPr>
            <a:r>
              <a:rPr lang="gu-IN" dirty="0" smtClean="0"/>
              <a:t>ટૂંકાગાળાની સ્મૃતિમાં તેની ક્ષમતા પૂરી થઇ જાય એટલે વિસ્થાપન ધરાવતી જૂની વિગતો તેને ધક્કો મારે છે અને અંતમાં ભુલાઈ જાય છે.</a:t>
            </a:r>
          </a:p>
          <a:p>
            <a:pPr algn="just">
              <a:buFontTx/>
              <a:buChar char="-"/>
            </a:pPr>
            <a:r>
              <a:rPr lang="gu-IN" dirty="0" smtClean="0"/>
              <a:t>આ સાત એકમોની મર્યાદા ને દુર કરવા માટે </a:t>
            </a:r>
            <a:r>
              <a:rPr lang="gu-IN" dirty="0" smtClean="0">
                <a:solidFill>
                  <a:srgbClr val="00B050"/>
                </a:solidFill>
              </a:rPr>
              <a:t>જ્યોર્જ એ.મિલરે 1956</a:t>
            </a:r>
            <a:r>
              <a:rPr lang="gu-IN" dirty="0" smtClean="0"/>
              <a:t> માં જૂથ એકત્રિ કરણ પ્રયુક્તિ બનાવી.  </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1588</Words>
  <Application>Microsoft Office PowerPoint</Application>
  <PresentationFormat>On-screen Show (4:3)</PresentationFormat>
  <Paragraphs>158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25</cp:revision>
  <dcterms:created xsi:type="dcterms:W3CDTF">2006-08-16T00:00:00Z</dcterms:created>
  <dcterms:modified xsi:type="dcterms:W3CDTF">2007-12-31T19:16:35Z</dcterms:modified>
</cp:coreProperties>
</file>