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l"/>
            <a:r>
              <a:rPr lang="gu-IN" dirty="0">
                <a:solidFill>
                  <a:srgbClr val="FF0000"/>
                </a:solidFill>
              </a:rPr>
              <a:t>DR.NITESH PATEL</a:t>
            </a:r>
            <a:br>
              <a:rPr lang="gu-IN" dirty="0">
                <a:solidFill>
                  <a:srgbClr val="FF0000"/>
                </a:solidFill>
              </a:rPr>
            </a:br>
            <a:r>
              <a:rPr lang="gu-IN" dirty="0">
                <a:solidFill>
                  <a:srgbClr val="FF0000"/>
                </a:solidFill>
              </a:rPr>
              <a:t>(M.A.,DCPMH,M.PHIL,P.HD)</a:t>
            </a:r>
            <a:br>
              <a:rPr lang="gu-IN" dirty="0">
                <a:solidFill>
                  <a:srgbClr val="FF0000"/>
                </a:solidFill>
              </a:rPr>
            </a:br>
            <a:r>
              <a:rPr lang="gu-IN" dirty="0">
                <a:solidFill>
                  <a:srgbClr val="FF0000"/>
                </a:solidFill>
              </a:rPr>
              <a:t>H.O.D. DEPARTMENT OF PSYCHOLOGY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Y.S.ARTS AND K.S.SHAH COMMERCE COLLEGE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DEVGADH BARIA</a:t>
            </a:r>
            <a:r>
              <a:rPr lang="gu-IN" dirty="0">
                <a:solidFill>
                  <a:srgbClr val="FF0000"/>
                </a:solidFill>
              </a:rPr>
              <a:t> 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gu-IN" dirty="0" smtClean="0"/>
              <a:t>યુનિટની રૂપરેખા</a:t>
            </a:r>
            <a:br>
              <a:rPr lang="gu-IN" dirty="0" smtClean="0"/>
            </a:br>
            <a:r>
              <a:rPr lang="gu-IN" sz="3600" dirty="0" smtClean="0">
                <a:solidFill>
                  <a:srgbClr val="C00000"/>
                </a:solidFill>
              </a:rPr>
              <a:t>1.પ્રસ્તાવના</a:t>
            </a:r>
            <a:br>
              <a:rPr lang="gu-IN" sz="3600" dirty="0" smtClean="0">
                <a:solidFill>
                  <a:srgbClr val="C00000"/>
                </a:solidFill>
              </a:rPr>
            </a:br>
            <a:r>
              <a:rPr lang="gu-IN" sz="3600" dirty="0" smtClean="0">
                <a:solidFill>
                  <a:srgbClr val="C00000"/>
                </a:solidFill>
              </a:rPr>
              <a:t>2.સ્મૃતિના સંશોધનનો પ્રારંભ</a:t>
            </a:r>
            <a:br>
              <a:rPr lang="gu-IN" sz="3600" dirty="0" smtClean="0">
                <a:solidFill>
                  <a:srgbClr val="C00000"/>
                </a:solidFill>
              </a:rPr>
            </a:br>
            <a:r>
              <a:rPr lang="gu-IN" sz="3600" dirty="0" smtClean="0">
                <a:solidFill>
                  <a:srgbClr val="C00000"/>
                </a:solidFill>
              </a:rPr>
              <a:t>૩.સ્મૃતિની વ્યાખ્યા</a:t>
            </a:r>
            <a:br>
              <a:rPr lang="gu-IN" sz="3600" dirty="0" smtClean="0">
                <a:solidFill>
                  <a:srgbClr val="C00000"/>
                </a:solidFill>
              </a:rPr>
            </a:br>
            <a:r>
              <a:rPr lang="gu-IN" sz="3600" dirty="0" smtClean="0">
                <a:solidFill>
                  <a:srgbClr val="C00000"/>
                </a:solidFill>
              </a:rPr>
              <a:t>4.સ્મૃતિ કઈ રીતે કાર્ય કરે છે?</a:t>
            </a:r>
            <a:br>
              <a:rPr lang="gu-IN" sz="3600" dirty="0" smtClean="0">
                <a:solidFill>
                  <a:srgbClr val="C00000"/>
                </a:solidFill>
              </a:rPr>
            </a:br>
            <a:r>
              <a:rPr lang="gu-IN" sz="3600" dirty="0" smtClean="0">
                <a:solidFill>
                  <a:srgbClr val="C00000"/>
                </a:solidFill>
              </a:rPr>
              <a:t>5.સ્મૃતિની ત્રણ પ્રક્રિયા </a:t>
            </a:r>
            <a:br>
              <a:rPr lang="gu-IN" sz="3600" dirty="0" smtClean="0">
                <a:solidFill>
                  <a:srgbClr val="C00000"/>
                </a:solidFill>
              </a:rPr>
            </a:br>
            <a:r>
              <a:rPr lang="gu-IN" sz="3600" dirty="0" smtClean="0">
                <a:solidFill>
                  <a:srgbClr val="C00000"/>
                </a:solidFill>
              </a:rPr>
              <a:t>6.વિસ્મરણ</a:t>
            </a:r>
            <a:br>
              <a:rPr lang="gu-IN" sz="3600" dirty="0" smtClean="0">
                <a:solidFill>
                  <a:srgbClr val="C00000"/>
                </a:solidFill>
              </a:rPr>
            </a:br>
            <a:r>
              <a:rPr lang="gu-IN" sz="3600" dirty="0" smtClean="0">
                <a:solidFill>
                  <a:srgbClr val="C00000"/>
                </a:solidFill>
              </a:rPr>
              <a:t>7.સ્મૃતિની સુધારણા 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47900" y="303628"/>
            <a:ext cx="4648200" cy="8382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UNIT-1</a:t>
            </a:r>
          </a:p>
          <a:p>
            <a:pPr algn="ctr"/>
            <a:r>
              <a:rPr lang="gu-IN" sz="2000" dirty="0" smtClean="0"/>
              <a:t>સ્મૃતિ </a:t>
            </a:r>
          </a:p>
          <a:p>
            <a:pPr algn="ctr"/>
            <a:r>
              <a:rPr lang="en-US" sz="2000" dirty="0" smtClean="0"/>
              <a:t>MEMORY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16741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●</a:t>
            </a:r>
            <a:r>
              <a:rPr lang="gu-IN" dirty="0" smtClean="0"/>
              <a:t>સ્મૃતિ(સ્મરણ) કઈ રીતે કાર્ય કરે છે?</a:t>
            </a:r>
          </a:p>
          <a:p>
            <a:pPr>
              <a:buNone/>
            </a:pPr>
            <a:r>
              <a:rPr lang="en-US" dirty="0" smtClean="0"/>
              <a:t>                                   How Memory Works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gu-IN" dirty="0" smtClean="0">
                <a:solidFill>
                  <a:schemeClr val="bg1"/>
                </a:solidFill>
              </a:rPr>
              <a:t>કોઈપણ વસ્તુને યાદ રાખવા માટે </a:t>
            </a:r>
            <a:r>
              <a:rPr lang="gu-IN" dirty="0" smtClean="0">
                <a:solidFill>
                  <a:srgbClr val="C00000"/>
                </a:solidFill>
              </a:rPr>
              <a:t>ત્રણ</a:t>
            </a:r>
            <a:r>
              <a:rPr lang="gu-IN" dirty="0" smtClean="0">
                <a:solidFill>
                  <a:schemeClr val="bg1"/>
                </a:solidFill>
              </a:rPr>
              <a:t> માનસિક પ્રક્રિયાની જરૂર પડે છે.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362200" y="2209800"/>
            <a:ext cx="4191000" cy="426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gu-IN" sz="4000" dirty="0" smtClean="0"/>
              <a:t>અંકન</a:t>
            </a:r>
          </a:p>
          <a:p>
            <a:pPr marL="342900" indent="-342900" algn="ctr">
              <a:buAutoNum type="arabicPeriod"/>
            </a:pPr>
            <a:r>
              <a:rPr lang="gu-IN" sz="4000" dirty="0" smtClean="0"/>
              <a:t>સંગ્રહ</a:t>
            </a:r>
          </a:p>
          <a:p>
            <a:pPr marL="342900" indent="-342900" algn="ctr">
              <a:buAutoNum type="arabicPeriod"/>
            </a:pPr>
            <a:r>
              <a:rPr lang="gu-IN" sz="4000" dirty="0" smtClean="0"/>
              <a:t>પુનઃ પ્રાપ્તિ</a:t>
            </a:r>
            <a:endParaRPr lang="en-IN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gu-IN" dirty="0" smtClean="0">
                <a:solidFill>
                  <a:srgbClr val="C00000"/>
                </a:solidFill>
              </a:rPr>
              <a:t>અંકન (સંકેતાકન)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અંકનમાં ઉદ્દીપક એ મજ્જાકીય કોડ રૂપે મગજમાં અંકિત થાય છે.જેથી મગજ તેના પર પ્રક્રિયા કરી શકે.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અંકનમાં તમે કોઈ </a:t>
            </a:r>
            <a:r>
              <a:rPr lang="gu-IN" dirty="0" smtClean="0">
                <a:solidFill>
                  <a:schemeClr val="bg1"/>
                </a:solidFill>
              </a:rPr>
              <a:t>ઉદ્દીપક </a:t>
            </a:r>
            <a:r>
              <a:rPr lang="gu-IN" dirty="0" smtClean="0"/>
              <a:t>બનાવને પસંદ કરો છો.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તમારી પાસે ઘણા બધા બનાવો હાજર હોય છે.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તેમાંથી તમે એક બનાવને પસંદ કરો છો.</a:t>
            </a:r>
          </a:p>
          <a:p>
            <a:pPr marL="514350" indent="-514350">
              <a:buNone/>
            </a:pPr>
            <a:r>
              <a:rPr lang="gu-IN" dirty="0" smtClean="0">
                <a:solidFill>
                  <a:schemeClr val="bg1"/>
                </a:solidFill>
              </a:rPr>
              <a:t>દા.ત.</a:t>
            </a:r>
          </a:p>
          <a:p>
            <a:pPr marL="514350" indent="-514350">
              <a:buNone/>
            </a:pPr>
            <a:r>
              <a:rPr lang="gu-IN" dirty="0" smtClean="0">
                <a:solidFill>
                  <a:schemeClr val="bg1"/>
                </a:solidFill>
              </a:rPr>
              <a:t>અવાજ, દ્રશ્ય, સુગંધ </a:t>
            </a:r>
          </a:p>
          <a:p>
            <a:pPr marL="514350" indent="-514350">
              <a:buNone/>
            </a:pPr>
            <a:r>
              <a:rPr lang="gu-IN" dirty="0" smtClean="0"/>
              <a:t>- દરેક બાબત તમારા માનસિક માળખા સાથે બંધ બેસતી થાય છે.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gu-IN" dirty="0" smtClean="0"/>
              <a:t>અંકન પ્રક્રિયા જે સ્વયંસંચાલિત અને ઝડપી છે કે તમને ખબર ન હોય એવી સ્વાભાવિક રીતે ચાલ્યા કરે છે.</a:t>
            </a:r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2. સંગ્રહ (સંચય)</a:t>
            </a:r>
          </a:p>
          <a:p>
            <a:pPr>
              <a:buFontTx/>
              <a:buChar char="-"/>
            </a:pPr>
            <a:r>
              <a:rPr lang="gu-IN" dirty="0" smtClean="0"/>
              <a:t>હવે અંકન પ્રક્રિયાનું </a:t>
            </a:r>
            <a:r>
              <a:rPr lang="gu-IN" dirty="0" smtClean="0">
                <a:solidFill>
                  <a:schemeClr val="bg1"/>
                </a:solidFill>
              </a:rPr>
              <a:t>વિસ્તૃતિકરણ</a:t>
            </a:r>
            <a:r>
              <a:rPr lang="gu-IN" dirty="0" smtClean="0"/>
              <a:t> કહે છે.</a:t>
            </a:r>
          </a:p>
          <a:p>
            <a:pPr>
              <a:buFontTx/>
              <a:buChar char="-"/>
            </a:pPr>
            <a:r>
              <a:rPr lang="gu-IN" dirty="0" smtClean="0"/>
              <a:t>અગાઉની માહિતી સાથે નવી માહિતીનો સબંધ સૂચવે છે.</a:t>
            </a:r>
          </a:p>
          <a:p>
            <a:pPr>
              <a:buFontTx/>
              <a:buChar char="-"/>
            </a:pPr>
            <a:r>
              <a:rPr lang="gu-IN" dirty="0" smtClean="0"/>
              <a:t> અગાઉની માહિતી સાથે નવી માહિતી જોડો તો તમારું </a:t>
            </a:r>
            <a:r>
              <a:rPr lang="gu-IN" dirty="0" smtClean="0">
                <a:solidFill>
                  <a:schemeClr val="bg1"/>
                </a:solidFill>
              </a:rPr>
              <a:t>ધારણ સારું </a:t>
            </a:r>
            <a:r>
              <a:rPr lang="gu-IN" dirty="0" smtClean="0"/>
              <a:t>થાય છે.</a:t>
            </a:r>
          </a:p>
          <a:p>
            <a:pPr>
              <a:buFontTx/>
              <a:buChar char="-"/>
            </a:pPr>
            <a:r>
              <a:rPr lang="gu-IN" dirty="0" smtClean="0"/>
              <a:t>સંગ્રહમાં અંકન પામેલી માહિતીને કેટલાક સમય સુધી ધારણ કરાવવામાં આવે છે.</a:t>
            </a:r>
          </a:p>
          <a:p>
            <a:pPr>
              <a:buFontTx/>
              <a:buChar char="-"/>
            </a:pPr>
            <a:r>
              <a:rPr lang="gu-IN" dirty="0" smtClean="0"/>
              <a:t>અંકન થયેલી માહિતીને અગાઉ સંગ્રહેલી માહિતી સાથે જોડવામાં ના આવેતો </a:t>
            </a:r>
            <a:r>
              <a:rPr lang="gu-IN" dirty="0" smtClean="0">
                <a:solidFill>
                  <a:schemeClr val="bg1"/>
                </a:solidFill>
              </a:rPr>
              <a:t>વિસ્મરણ</a:t>
            </a:r>
            <a:r>
              <a:rPr lang="gu-IN" dirty="0" smtClean="0"/>
              <a:t> થઇ જાય છે.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માહિતીનું જેટલું પુનરાવર્તન (રીહર્સલ) વધારે તેટલું ધારણ વધારે.</a:t>
            </a:r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૩.પુનઃ પ્રાપ્તિ </a:t>
            </a:r>
          </a:p>
          <a:p>
            <a:pPr>
              <a:buFontTx/>
              <a:buChar char="-"/>
            </a:pPr>
            <a:r>
              <a:rPr lang="gu-IN" dirty="0" smtClean="0"/>
              <a:t>પુનઃ પ્રાપ્તિમાં તમારા અગાઉના પ્રયત્નો યાદ કરવામાં આવે છે.</a:t>
            </a:r>
          </a:p>
          <a:p>
            <a:pPr>
              <a:buFontTx/>
              <a:buChar char="-"/>
            </a:pPr>
            <a:r>
              <a:rPr lang="gu-IN" dirty="0" smtClean="0"/>
              <a:t>કેટલીક માહિતી ઝડપી યાદ આવી જાય છે.</a:t>
            </a:r>
          </a:p>
          <a:p>
            <a:pPr>
              <a:buFontTx/>
              <a:buChar char="-"/>
            </a:pPr>
            <a:r>
              <a:rPr lang="gu-IN" dirty="0" smtClean="0"/>
              <a:t>આપણે યાદ નથી કે સંગ્રહ પહેલા શું આવે?</a:t>
            </a:r>
          </a:p>
          <a:p>
            <a:pPr>
              <a:buNone/>
            </a:pPr>
            <a:r>
              <a:rPr lang="gu-IN" dirty="0" smtClean="0"/>
              <a:t>   </a:t>
            </a:r>
            <a:r>
              <a:rPr lang="gu-IN" dirty="0" smtClean="0">
                <a:solidFill>
                  <a:schemeClr val="bg1"/>
                </a:solidFill>
              </a:rPr>
              <a:t>1. અંકન (સંકેતાકન) Eecoding</a:t>
            </a:r>
          </a:p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   2. સંકેતલીપી વાંચન Decoding</a:t>
            </a:r>
          </a:p>
          <a:p>
            <a:pPr>
              <a:buNone/>
            </a:pPr>
            <a:r>
              <a:rPr lang="gu-IN" dirty="0" smtClean="0"/>
              <a:t>- સ્મૃતિની જટિલતાને સમજવા માટે પુનઃપ્રાપ્તિના કેટલાક અનુભવોને ધ્યાનમાં લેવા જોઈએ,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→</a:t>
            </a:r>
            <a:r>
              <a:rPr lang="gu-IN" dirty="0" smtClean="0"/>
              <a:t> પુનઃ પ્રાપ્તિની પદ્ધતિઓ</a:t>
            </a:r>
          </a:p>
          <a:p>
            <a:pPr>
              <a:buNone/>
            </a:pPr>
            <a:r>
              <a:rPr lang="gu-IN" dirty="0" smtClean="0"/>
              <a:t>        </a:t>
            </a:r>
            <a:r>
              <a:rPr lang="gu-IN" dirty="0" smtClean="0">
                <a:solidFill>
                  <a:schemeClr val="bg1"/>
                </a:solidFill>
              </a:rPr>
              <a:t>1. પુનરાવહન </a:t>
            </a:r>
          </a:p>
          <a:p>
            <a:pPr>
              <a:buNone/>
            </a:pPr>
            <a:r>
              <a:rPr lang="gu-IN" dirty="0" smtClean="0">
                <a:solidFill>
                  <a:schemeClr val="bg1"/>
                </a:solidFill>
              </a:rPr>
              <a:t>        2. પ્રત્યભિજ્ઞા</a:t>
            </a:r>
          </a:p>
          <a:p>
            <a:pPr marL="514350" indent="-514350">
              <a:buAutoNum type="arabicPeriod"/>
            </a:pPr>
            <a:r>
              <a:rPr lang="gu-IN" dirty="0" smtClean="0">
                <a:solidFill>
                  <a:srgbClr val="C00000"/>
                </a:solidFill>
              </a:rPr>
              <a:t>પુનરાવહન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પુનરાવહન એ પુનઃ પ્રાપ્તિની એવી પદ્ધતિ છે કે જેમાં તમે પહેલા પ્રાપ્ત કરેલી માહિતીને ફરીવાર મેળવવામાં આવે છે.</a:t>
            </a:r>
          </a:p>
          <a:p>
            <a:pPr marL="514350" indent="-514350"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દા.ત. </a:t>
            </a:r>
          </a:p>
          <a:p>
            <a:pPr marL="514350" indent="-514350" algn="just">
              <a:buNone/>
            </a:pPr>
            <a:r>
              <a:rPr lang="gu-IN" dirty="0" smtClean="0">
                <a:solidFill>
                  <a:schemeClr val="bg1"/>
                </a:solidFill>
              </a:rPr>
              <a:t>સ્મરણની ત્રણ પ્રક્રિયાઓ કઈ છે?</a:t>
            </a:r>
          </a:p>
          <a:p>
            <a:pPr marL="514350" indent="-514350" algn="just">
              <a:buNone/>
            </a:pPr>
            <a:r>
              <a:rPr lang="gu-IN" dirty="0" smtClean="0">
                <a:solidFill>
                  <a:srgbClr val="C00000"/>
                </a:solidFill>
              </a:rPr>
              <a:t>2. પ્રત્યભિજ્ઞા</a:t>
            </a:r>
          </a:p>
          <a:p>
            <a:pPr marL="514350" indent="-514350" algn="just">
              <a:buNone/>
            </a:pPr>
            <a:r>
              <a:rPr lang="gu-IN" dirty="0" smtClean="0"/>
              <a:t>- જેમાં પહેલાં અનુભવવામાં આવેલ ઉદ્દીપકોમાંથી તમારે વર્તમાન ઉદ્દીપકને ઓળખી કાઢવાનો હોય છે.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514350" indent="-514350" algn="just">
              <a:buNone/>
            </a:pPr>
            <a:r>
              <a:rPr lang="gu-IN" sz="2800" dirty="0" smtClean="0">
                <a:solidFill>
                  <a:schemeClr val="bg1"/>
                </a:solidFill>
              </a:rPr>
              <a:t>દા.ત. </a:t>
            </a:r>
          </a:p>
          <a:p>
            <a:pPr>
              <a:buNone/>
            </a:pPr>
            <a:r>
              <a:rPr lang="gu-IN" sz="2800" dirty="0" smtClean="0">
                <a:solidFill>
                  <a:schemeClr val="bg1"/>
                </a:solidFill>
              </a:rPr>
              <a:t>      બહુવિકલ્પ પ્રશ્ન </a:t>
            </a:r>
          </a:p>
          <a:p>
            <a:pPr>
              <a:buNone/>
            </a:pPr>
            <a:r>
              <a:rPr lang="gu-IN" sz="2800" dirty="0" smtClean="0">
                <a:solidFill>
                  <a:schemeClr val="bg1"/>
                </a:solidFill>
              </a:rPr>
              <a:t>-શંકા સ્પદ ગુનેગારોને ઓળખ મેળવતી વખતે  પ્રત્યભિજ્ઞાનો ઉપયોગ</a:t>
            </a:r>
          </a:p>
          <a:p>
            <a:pPr>
              <a:buFontTx/>
              <a:buChar char="-"/>
            </a:pPr>
            <a:r>
              <a:rPr lang="gu-IN" sz="2800" dirty="0" smtClean="0"/>
              <a:t>સંકેતાક્ન અને પુનઃ પ્રાપ્તિ આ દરેક બાબતોમાં સ્મરણના ત્રણે તંત્રોમાં સામેલ હોય છે.</a:t>
            </a:r>
          </a:p>
          <a:p>
            <a:pPr>
              <a:buFontTx/>
              <a:buChar char="-"/>
            </a:pPr>
            <a:r>
              <a:rPr lang="gu-IN" sz="2800" dirty="0" smtClean="0"/>
              <a:t>આપણે સ્મરણના તંત્રોની તપાસ કરીએ તે પહેલા થોડા નીચેના પ્રશ્નો જોઈએ.</a:t>
            </a:r>
          </a:p>
          <a:p>
            <a:pPr marL="514350" indent="-514350">
              <a:buAutoNum type="arabicPeriod"/>
            </a:pPr>
            <a:r>
              <a:rPr lang="gu-IN" sz="2800" dirty="0" smtClean="0">
                <a:solidFill>
                  <a:srgbClr val="FFFF00"/>
                </a:solidFill>
              </a:rPr>
              <a:t>તમારો ચુંટણી કાર્ડ નંબર અને તમારા મિત્રનો કયો?</a:t>
            </a:r>
          </a:p>
          <a:p>
            <a:pPr marL="514350" indent="-514350">
              <a:buAutoNum type="arabicPeriod"/>
            </a:pPr>
            <a:r>
              <a:rPr lang="gu-IN" sz="2800" dirty="0" smtClean="0">
                <a:solidFill>
                  <a:srgbClr val="FFFF00"/>
                </a:solidFill>
              </a:rPr>
              <a:t>શાસ્ત્રીય અભિસંધાન ક્રિયાત્મક અભિસંધાનથી કેવી રીતે જુદો પડે છે.</a:t>
            </a:r>
          </a:p>
          <a:p>
            <a:pPr marL="514350" indent="-514350">
              <a:buAutoNum type="arabicPeriod"/>
            </a:pPr>
            <a:r>
              <a:rPr lang="gu-IN" sz="2800" dirty="0" smtClean="0">
                <a:solidFill>
                  <a:srgbClr val="FFFF00"/>
                </a:solidFill>
              </a:rPr>
              <a:t>તમને અપરાધભાવનો અનુભવ છેલ્લે ક્યારે થયેલો?</a:t>
            </a:r>
          </a:p>
          <a:p>
            <a:pPr marL="514350" indent="-514350">
              <a:buNone/>
            </a:pPr>
            <a:r>
              <a:rPr lang="gu-IN" sz="2800" dirty="0" smtClean="0">
                <a:solidFill>
                  <a:srgbClr val="FF0000"/>
                </a:solidFill>
              </a:rPr>
              <a:t>● ઉપસંહાર </a:t>
            </a:r>
          </a:p>
          <a:p>
            <a:pPr marL="514350" indent="-514350">
              <a:buNone/>
            </a:pP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423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Shruti</vt:lpstr>
      <vt:lpstr>Office Theme</vt:lpstr>
      <vt:lpstr>DR.NITESH PATEL (M.A.,DCPMH,M.PHIL,P.HD) H.O.D. DEPARTMENT OF PSYCHOLOGY  Y.S.ARTS AND K.S.SHAH COMMERCE COLLEGE  DEVGADH BARIA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યુનિટની રૂપરેખા 1.પ્રસ્તાવના 2.સ્મૃતિના સંશોધનનો પ્રારંભ ૩.સ્મૃતિની વ્યાખ્યા 4.સ્મૃતિ કઈ રીતે કાર્ય કરે છે? 5.સ્મૃતિની ત્રણ પ્રક્રિયા  6.વિસ્મરણ 7.સ્મૃતિની સુધારણા </dc:title>
  <dc:creator>LENOVO</dc:creator>
  <cp:lastModifiedBy>D.BARIA COLLAGE</cp:lastModifiedBy>
  <cp:revision>10</cp:revision>
  <dcterms:created xsi:type="dcterms:W3CDTF">2006-08-16T00:00:00Z</dcterms:created>
  <dcterms:modified xsi:type="dcterms:W3CDTF">2023-01-09T03:13:34Z</dcterms:modified>
</cp:coreProperties>
</file>