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sureshpatel555@yahoo.i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09601"/>
            <a:ext cx="8534400" cy="4571999"/>
          </a:xfrm>
        </p:spPr>
        <p:txBody>
          <a:bodyPr>
            <a:noAutofit/>
          </a:bodyPr>
          <a:lstStyle/>
          <a:p>
            <a:r>
              <a:rPr lang="hi-IN" sz="7200" dirty="0" smtClean="0"/>
              <a:t>मोहन राकेश और उनके नाटक 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hi-IN" dirty="0" smtClean="0"/>
          </a:p>
          <a:p>
            <a:endParaRPr lang="hi-IN" sz="4400" dirty="0" smtClean="0"/>
          </a:p>
          <a:p>
            <a:endParaRPr lang="hi-IN" dirty="0" smtClean="0"/>
          </a:p>
          <a:p>
            <a:endParaRPr lang="hi-IN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i-IN" sz="4400" dirty="0" smtClean="0">
                <a:solidFill>
                  <a:srgbClr val="00B0F0"/>
                </a:solidFill>
              </a:rPr>
              <a:t/>
            </a:r>
            <a:br>
              <a:rPr lang="hi-IN" sz="4400" dirty="0" smtClean="0">
                <a:solidFill>
                  <a:srgbClr val="00B0F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382000" cy="6400800"/>
          </a:xfrm>
        </p:spPr>
        <p:txBody>
          <a:bodyPr/>
          <a:lstStyle/>
          <a:p>
            <a:pPr algn="ctr">
              <a:buNone/>
            </a:pPr>
            <a:r>
              <a:rPr lang="en-US" sz="4800" dirty="0" smtClean="0">
                <a:solidFill>
                  <a:srgbClr val="00B0F0"/>
                </a:solidFill>
              </a:rPr>
              <a:t>: </a:t>
            </a:r>
            <a:r>
              <a:rPr lang="hi-IN" sz="4800" dirty="0" smtClean="0">
                <a:solidFill>
                  <a:srgbClr val="00B0F0"/>
                </a:solidFill>
              </a:rPr>
              <a:t>प्रस्तुति : </a:t>
            </a:r>
            <a:endParaRPr lang="en-US" sz="4800" dirty="0" smtClean="0">
              <a:solidFill>
                <a:srgbClr val="00B0F0"/>
              </a:solidFill>
            </a:endParaRPr>
          </a:p>
          <a:p>
            <a:pPr algn="ctr">
              <a:buNone/>
            </a:pPr>
            <a:r>
              <a:rPr lang="hi-IN" sz="4800" dirty="0" smtClean="0">
                <a:solidFill>
                  <a:srgbClr val="00B0F0"/>
                </a:solidFill>
              </a:rPr>
              <a:t> डॉ.सुरेश </a:t>
            </a:r>
            <a:r>
              <a:rPr lang="hi-IN" sz="4800" dirty="0" smtClean="0">
                <a:solidFill>
                  <a:srgbClr val="00B0F0"/>
                </a:solidFill>
              </a:rPr>
              <a:t>पटेल</a:t>
            </a:r>
          </a:p>
          <a:p>
            <a:pPr algn="just">
              <a:buNone/>
            </a:pPr>
            <a:r>
              <a:rPr lang="hi-IN" sz="3200" dirty="0" smtClean="0">
                <a:solidFill>
                  <a:srgbClr val="00B0F0"/>
                </a:solidFill>
              </a:rPr>
              <a:t>वाय.एस.आटर्स एण्ड के.एस.शाह कामर्स </a:t>
            </a:r>
            <a:r>
              <a:rPr lang="hi-IN" sz="3200" dirty="0" smtClean="0">
                <a:solidFill>
                  <a:srgbClr val="00B0F0"/>
                </a:solidFill>
              </a:rPr>
              <a:t>कालेज </a:t>
            </a:r>
          </a:p>
          <a:p>
            <a:pPr algn="just">
              <a:buNone/>
            </a:pPr>
            <a:r>
              <a:rPr lang="hi-IN" sz="3200" dirty="0" smtClean="0">
                <a:solidFill>
                  <a:srgbClr val="00B0F0"/>
                </a:solidFill>
              </a:rPr>
              <a:t>         देवगढ </a:t>
            </a:r>
            <a:r>
              <a:rPr lang="hi-IN" sz="3200" dirty="0" smtClean="0">
                <a:solidFill>
                  <a:srgbClr val="00B0F0"/>
                </a:solidFill>
              </a:rPr>
              <a:t>बारीया,गुजरात </a:t>
            </a:r>
          </a:p>
          <a:p>
            <a:pPr>
              <a:buNone/>
            </a:pPr>
            <a:r>
              <a:rPr lang="en-US" dirty="0" smtClean="0"/>
              <a:t>                     </a:t>
            </a:r>
            <a:r>
              <a:rPr lang="en-US" dirty="0" smtClean="0">
                <a:solidFill>
                  <a:srgbClr val="FFFF00"/>
                </a:solidFill>
                <a:hlinkClick r:id="rId2"/>
              </a:rPr>
              <a:t>sureshpatel555@yahoo.in</a:t>
            </a:r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1026" name="Picture 2" descr="C:\Users\MICROSOFT\Desktop\Photo.sures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4572000"/>
            <a:ext cx="1252537" cy="15605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57200"/>
            <a:ext cx="7162800" cy="2286001"/>
          </a:xfrm>
        </p:spPr>
        <p:txBody>
          <a:bodyPr>
            <a:normAutofit/>
          </a:bodyPr>
          <a:lstStyle/>
          <a:p>
            <a:r>
              <a:rPr lang="hi-IN" dirty="0" smtClean="0"/>
              <a:t>मोहन राकेश का कृतित्व </a:t>
            </a:r>
            <a:br>
              <a:rPr lang="hi-IN" dirty="0" smtClean="0"/>
            </a:br>
            <a:r>
              <a:rPr lang="hi-IN" dirty="0" smtClean="0"/>
              <a:t>1.कहानी साहित्य</a:t>
            </a:r>
            <a:br>
              <a:rPr lang="hi-IN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14600"/>
            <a:ext cx="6172200" cy="34290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hi-IN" sz="3500" dirty="0" smtClean="0">
                <a:solidFill>
                  <a:schemeClr val="accent5">
                    <a:lumMod val="75000"/>
                  </a:schemeClr>
                </a:solidFill>
              </a:rPr>
              <a:t>कहानी संग्रह </a:t>
            </a:r>
            <a:r>
              <a:rPr lang="hi-IN" sz="3500" dirty="0" smtClean="0">
                <a:solidFill>
                  <a:srgbClr val="92D050"/>
                </a:solidFill>
              </a:rPr>
              <a:t>: </a:t>
            </a:r>
          </a:p>
          <a:p>
            <a:pPr algn="l"/>
            <a:r>
              <a:rPr lang="hi-IN" sz="3500" dirty="0" smtClean="0">
                <a:solidFill>
                  <a:srgbClr val="92D050"/>
                </a:solidFill>
              </a:rPr>
              <a:t>१.इन्सान के खंडहर(1950)</a:t>
            </a:r>
            <a:endParaRPr lang="hi-IN" sz="3500" b="1" dirty="0" smtClean="0">
              <a:solidFill>
                <a:srgbClr val="92D050"/>
              </a:solidFill>
            </a:endParaRPr>
          </a:p>
          <a:p>
            <a:pPr algn="l"/>
            <a:r>
              <a:rPr lang="hi-IN" sz="3500" b="1" dirty="0" smtClean="0">
                <a:solidFill>
                  <a:srgbClr val="92D050"/>
                </a:solidFill>
              </a:rPr>
              <a:t>२.नये बादल (1957</a:t>
            </a:r>
            <a:r>
              <a:rPr lang="hi-IN" sz="3500" dirty="0" smtClean="0">
                <a:solidFill>
                  <a:srgbClr val="92D050"/>
                </a:solidFill>
              </a:rPr>
              <a:t>)</a:t>
            </a:r>
          </a:p>
          <a:p>
            <a:pPr algn="l"/>
            <a:r>
              <a:rPr lang="hi-IN" sz="3500" dirty="0" smtClean="0">
                <a:solidFill>
                  <a:srgbClr val="92D050"/>
                </a:solidFill>
              </a:rPr>
              <a:t>३.जानवर और जानवर (1958)</a:t>
            </a:r>
          </a:p>
          <a:p>
            <a:pPr algn="l"/>
            <a:r>
              <a:rPr lang="hi-IN" sz="3500" dirty="0" smtClean="0">
                <a:solidFill>
                  <a:srgbClr val="92D050"/>
                </a:solidFill>
              </a:rPr>
              <a:t>४.पांच लम्बी कहानिया (1960)</a:t>
            </a:r>
          </a:p>
          <a:p>
            <a:pPr algn="l"/>
            <a:r>
              <a:rPr lang="hi-IN" sz="3500" dirty="0" smtClean="0">
                <a:solidFill>
                  <a:srgbClr val="92D050"/>
                </a:solidFill>
              </a:rPr>
              <a:t>५.एक और जिन्दगी (1961)</a:t>
            </a:r>
          </a:p>
          <a:p>
            <a:pPr algn="l"/>
            <a:r>
              <a:rPr lang="hi-IN" sz="3500" dirty="0" smtClean="0">
                <a:solidFill>
                  <a:srgbClr val="92D050"/>
                </a:solidFill>
              </a:rPr>
              <a:t>६.फौलाद का आकाश (1966)</a:t>
            </a:r>
          </a:p>
          <a:p>
            <a:endParaRPr lang="hi-IN" dirty="0" smtClean="0"/>
          </a:p>
          <a:p>
            <a:endParaRPr lang="hi-IN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89888"/>
          </a:xfrm>
        </p:spPr>
        <p:txBody>
          <a:bodyPr>
            <a:normAutofit/>
          </a:bodyPr>
          <a:lstStyle/>
          <a:p>
            <a:r>
              <a:rPr lang="hi-IN" dirty="0" smtClean="0"/>
              <a:t>2.मोहन राकेश का उपन्यास साहित्य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i-IN" sz="4000" dirty="0" smtClean="0">
              <a:solidFill>
                <a:srgbClr val="92D050"/>
              </a:solidFill>
            </a:endParaRPr>
          </a:p>
          <a:p>
            <a:r>
              <a:rPr lang="hi-IN" sz="4000" dirty="0" smtClean="0">
                <a:solidFill>
                  <a:srgbClr val="FFFF00"/>
                </a:solidFill>
              </a:rPr>
              <a:t>१.अंधेरे बन्द कमरे (1961)</a:t>
            </a:r>
          </a:p>
          <a:p>
            <a:r>
              <a:rPr lang="hi-IN" sz="4000" dirty="0" smtClean="0">
                <a:solidFill>
                  <a:srgbClr val="FFFF00"/>
                </a:solidFill>
              </a:rPr>
              <a:t>२.न आने वाला कल (1968)</a:t>
            </a:r>
          </a:p>
          <a:p>
            <a:r>
              <a:rPr lang="hi-IN" sz="4000" dirty="0" smtClean="0">
                <a:solidFill>
                  <a:srgbClr val="FFFF00"/>
                </a:solidFill>
              </a:rPr>
              <a:t>३.अन्तराल (1972</a:t>
            </a:r>
            <a:r>
              <a:rPr lang="hi-IN" sz="3600" dirty="0" smtClean="0">
                <a:solidFill>
                  <a:srgbClr val="FFFF00"/>
                </a:solidFill>
              </a:rPr>
              <a:t>)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i-IN" dirty="0" smtClean="0"/>
              <a:t>3.मोहन राकेश का अन्य  साहित्य</a:t>
            </a:r>
            <a:br>
              <a:rPr lang="hi-IN" dirty="0" smtClean="0"/>
            </a:br>
            <a:r>
              <a:rPr lang="hi-IN" dirty="0" smtClean="0"/>
              <a:t>(</a:t>
            </a:r>
            <a:r>
              <a:rPr lang="hi-IN" sz="3600" dirty="0" smtClean="0"/>
              <a:t>यात्रा वृतान्त,संस्मरण,जीवनी,डायरी,आलोचना)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i-IN" sz="3600" dirty="0" smtClean="0">
                <a:solidFill>
                  <a:srgbClr val="FFFF00"/>
                </a:solidFill>
              </a:rPr>
              <a:t>१.आखरी चट्टान तक (1953)</a:t>
            </a:r>
          </a:p>
          <a:p>
            <a:pPr>
              <a:buNone/>
            </a:pPr>
            <a:r>
              <a:rPr lang="hi-IN" sz="3600" dirty="0" smtClean="0">
                <a:solidFill>
                  <a:srgbClr val="FFFF00"/>
                </a:solidFill>
              </a:rPr>
              <a:t>२.परिवेश (1967)</a:t>
            </a:r>
          </a:p>
          <a:p>
            <a:pPr>
              <a:buNone/>
            </a:pPr>
            <a:r>
              <a:rPr lang="hi-IN" sz="3600" dirty="0" smtClean="0">
                <a:solidFill>
                  <a:srgbClr val="FFFF00"/>
                </a:solidFill>
              </a:rPr>
              <a:t>३.समय सारथी (1972)</a:t>
            </a:r>
          </a:p>
          <a:p>
            <a:pPr>
              <a:buNone/>
            </a:pPr>
            <a:r>
              <a:rPr lang="hi-IN" sz="3600" dirty="0" smtClean="0">
                <a:solidFill>
                  <a:srgbClr val="FFFF00"/>
                </a:solidFill>
              </a:rPr>
              <a:t>४.बकलम खुद (1974)</a:t>
            </a:r>
          </a:p>
          <a:p>
            <a:pPr>
              <a:buNone/>
            </a:pPr>
            <a:r>
              <a:rPr lang="hi-IN" sz="3600" dirty="0" smtClean="0">
                <a:solidFill>
                  <a:srgbClr val="FFFF00"/>
                </a:solidFill>
              </a:rPr>
              <a:t>५.साहित्यिक और </a:t>
            </a:r>
            <a:r>
              <a:rPr lang="hi-IN" sz="3600" dirty="0" smtClean="0">
                <a:solidFill>
                  <a:srgbClr val="FFFF00"/>
                </a:solidFill>
              </a:rPr>
              <a:t>सांस्कृतिक दॄष्टि(1975</a:t>
            </a:r>
            <a:r>
              <a:rPr lang="hi-IN" sz="3600" dirty="0" smtClean="0">
                <a:solidFill>
                  <a:srgbClr val="FFFF00"/>
                </a:solidFill>
              </a:rPr>
              <a:t>)</a:t>
            </a:r>
          </a:p>
          <a:p>
            <a:pPr>
              <a:buNone/>
            </a:pPr>
            <a:r>
              <a:rPr lang="hi-IN" sz="3600" dirty="0" smtClean="0">
                <a:solidFill>
                  <a:srgbClr val="FFFF00"/>
                </a:solidFill>
              </a:rPr>
              <a:t>6.मोहन राकेश की डायरी (1985) 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>
            <a:normAutofit/>
          </a:bodyPr>
          <a:lstStyle/>
          <a:p>
            <a:r>
              <a:rPr lang="hi-IN" dirty="0" smtClean="0"/>
              <a:t>4..मोहन राकेश का अनुवाद साहित्य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362200"/>
            <a:ext cx="8305800" cy="4343400"/>
          </a:xfrm>
        </p:spPr>
        <p:txBody>
          <a:bodyPr>
            <a:normAutofit/>
          </a:bodyPr>
          <a:lstStyle/>
          <a:p>
            <a:pPr algn="l"/>
            <a:r>
              <a:rPr lang="hi-IN" sz="2800" dirty="0" smtClean="0">
                <a:solidFill>
                  <a:srgbClr val="FFFF00"/>
                </a:solidFill>
              </a:rPr>
              <a:t>१.मृच्छकटिक – शूद्र्क (1961)</a:t>
            </a:r>
          </a:p>
          <a:p>
            <a:pPr algn="l"/>
            <a:r>
              <a:rPr lang="hi-IN" sz="2800" dirty="0" smtClean="0">
                <a:solidFill>
                  <a:srgbClr val="FFFF00"/>
                </a:solidFill>
              </a:rPr>
              <a:t>२.शाकुंतल-कालिदास (1965)</a:t>
            </a:r>
          </a:p>
          <a:p>
            <a:pPr algn="l"/>
            <a:r>
              <a:rPr lang="hi-IN" sz="2800" dirty="0" smtClean="0">
                <a:solidFill>
                  <a:srgbClr val="FFFF00"/>
                </a:solidFill>
              </a:rPr>
              <a:t>३.स्वप्नवासवद्त्तम- भास (1974)</a:t>
            </a:r>
          </a:p>
          <a:p>
            <a:pPr algn="l"/>
            <a:r>
              <a:rPr lang="hi-IN" sz="2800" dirty="0" smtClean="0">
                <a:solidFill>
                  <a:srgbClr val="FFFF00"/>
                </a:solidFill>
              </a:rPr>
              <a:t>४.एक औरत का चेहरा –दि पोट्रेट ऑफ लेडी(हेनरी जेम्स)</a:t>
            </a:r>
          </a:p>
          <a:p>
            <a:pPr algn="l"/>
            <a:r>
              <a:rPr lang="hi-IN" sz="2800" dirty="0" smtClean="0">
                <a:solidFill>
                  <a:srgbClr val="FFFF00"/>
                </a:solidFill>
              </a:rPr>
              <a:t>५.उस रात के बाद- दि एण्ड ऑफ द अफेर(ग्रहाम ग्रीन)</a:t>
            </a:r>
          </a:p>
          <a:p>
            <a:pPr algn="l"/>
            <a:r>
              <a:rPr lang="hi-IN" sz="2800" dirty="0" smtClean="0">
                <a:solidFill>
                  <a:srgbClr val="FFFF00"/>
                </a:solidFill>
              </a:rPr>
              <a:t>६.हिरोशिमा के फूल-फ्लावर्स ऑफ हिरोशिमा (एडिसा मॉरिस का उपन्यास)</a:t>
            </a:r>
          </a:p>
          <a:p>
            <a:pPr algn="l"/>
            <a:endParaRPr lang="hi-IN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5</a:t>
            </a:r>
            <a:r>
              <a:rPr lang="hi-IN" dirty="0" smtClean="0"/>
              <a:t>.मोहन राकेश के नाटक और एकांकी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257800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hi-IN" sz="4100" dirty="0" smtClean="0">
                <a:solidFill>
                  <a:srgbClr val="FFFF00"/>
                </a:solidFill>
              </a:rPr>
              <a:t>नाटक :१.आषाढ का एक दिन (1958)</a:t>
            </a:r>
          </a:p>
          <a:p>
            <a:pPr algn="just">
              <a:buNone/>
            </a:pPr>
            <a:r>
              <a:rPr lang="hi-IN" sz="4100" dirty="0" smtClean="0">
                <a:solidFill>
                  <a:srgbClr val="FFFF00"/>
                </a:solidFill>
              </a:rPr>
              <a:t>      २.लहरो के राजहंस (1963)</a:t>
            </a:r>
          </a:p>
          <a:p>
            <a:pPr algn="just">
              <a:buNone/>
            </a:pPr>
            <a:r>
              <a:rPr lang="hi-IN" sz="4100" dirty="0" smtClean="0">
                <a:solidFill>
                  <a:srgbClr val="FFFF00"/>
                </a:solidFill>
              </a:rPr>
              <a:t>      ३.आधे अ‍धूरे (1969)</a:t>
            </a:r>
          </a:p>
          <a:p>
            <a:pPr algn="just">
              <a:buNone/>
            </a:pPr>
            <a:r>
              <a:rPr lang="hi-IN" sz="4100" dirty="0" smtClean="0">
                <a:solidFill>
                  <a:srgbClr val="FFFF00"/>
                </a:solidFill>
              </a:rPr>
              <a:t>      </a:t>
            </a:r>
            <a:r>
              <a:rPr lang="hi-IN" sz="4100" dirty="0" smtClean="0">
                <a:solidFill>
                  <a:srgbClr val="FFFF00"/>
                </a:solidFill>
              </a:rPr>
              <a:t>४.पैर तले </a:t>
            </a:r>
            <a:r>
              <a:rPr lang="hi-IN" sz="4100" dirty="0" smtClean="0">
                <a:solidFill>
                  <a:srgbClr val="FFFF00"/>
                </a:solidFill>
              </a:rPr>
              <a:t>की जमीन (1975)</a:t>
            </a:r>
          </a:p>
          <a:p>
            <a:pPr algn="just">
              <a:buNone/>
            </a:pPr>
            <a:endParaRPr lang="hi-IN" dirty="0" smtClean="0">
              <a:solidFill>
                <a:srgbClr val="00B0F0"/>
              </a:solidFill>
            </a:endParaRPr>
          </a:p>
          <a:p>
            <a:pPr algn="just">
              <a:buNone/>
            </a:pPr>
            <a:r>
              <a:rPr lang="hi-IN" sz="4100" dirty="0" smtClean="0">
                <a:solidFill>
                  <a:srgbClr val="FFC000"/>
                </a:solidFill>
              </a:rPr>
              <a:t>एकांकी : </a:t>
            </a:r>
          </a:p>
          <a:p>
            <a:pPr>
              <a:buNone/>
            </a:pPr>
            <a:r>
              <a:rPr lang="hi-IN" sz="4100" dirty="0" smtClean="0">
                <a:solidFill>
                  <a:srgbClr val="FFC000"/>
                </a:solidFill>
              </a:rPr>
              <a:t>१.सत्य और कल्पना (१९४९)</a:t>
            </a:r>
          </a:p>
          <a:p>
            <a:pPr>
              <a:buNone/>
            </a:pPr>
            <a:r>
              <a:rPr lang="hi-IN" sz="4100" dirty="0" smtClean="0">
                <a:solidFill>
                  <a:srgbClr val="FFC000"/>
                </a:solidFill>
              </a:rPr>
              <a:t>२.अण्डे के छिलके अन्य नाटक तथा बीज नाटक (1973)</a:t>
            </a:r>
          </a:p>
          <a:p>
            <a:pPr>
              <a:buNone/>
            </a:pPr>
            <a:r>
              <a:rPr lang="hi-IN" sz="4100" dirty="0" smtClean="0">
                <a:solidFill>
                  <a:srgbClr val="FFC000"/>
                </a:solidFill>
              </a:rPr>
              <a:t>३.रात बीतने तक तथा अन्य </a:t>
            </a:r>
            <a:r>
              <a:rPr lang="hi-IN" sz="4100" dirty="0" smtClean="0">
                <a:solidFill>
                  <a:srgbClr val="FFC000"/>
                </a:solidFill>
              </a:rPr>
              <a:t>ध्वनि नाटक(1974</a:t>
            </a:r>
            <a:r>
              <a:rPr lang="hi-IN" sz="4100" dirty="0" smtClean="0">
                <a:solidFill>
                  <a:srgbClr val="FFC000"/>
                </a:solidFill>
              </a:rPr>
              <a:t>)</a:t>
            </a:r>
          </a:p>
          <a:p>
            <a:pPr>
              <a:buNone/>
            </a:pPr>
            <a:r>
              <a:rPr lang="hi-IN" dirty="0" smtClean="0">
                <a:solidFill>
                  <a:srgbClr val="FFC000"/>
                </a:solidFill>
              </a:rPr>
              <a:t>  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8077200" cy="1371600"/>
          </a:xfrm>
        </p:spPr>
        <p:txBody>
          <a:bodyPr>
            <a:normAutofit fontScale="90000"/>
          </a:bodyPr>
          <a:lstStyle/>
          <a:p>
            <a:r>
              <a:rPr lang="hi-IN" sz="4400" dirty="0" smtClean="0"/>
              <a:t>6.मोहन राकेश का आधे अधूरे नाटक</a:t>
            </a:r>
            <a:br>
              <a:rPr lang="hi-IN" sz="4400" dirty="0" smtClean="0"/>
            </a:br>
            <a:r>
              <a:rPr lang="hi-IN" sz="4400" dirty="0" smtClean="0"/>
              <a:t>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143000"/>
            <a:ext cx="8534400" cy="5715000"/>
          </a:xfrm>
        </p:spPr>
        <p:txBody>
          <a:bodyPr>
            <a:noAutofit/>
          </a:bodyPr>
          <a:lstStyle/>
          <a:p>
            <a:r>
              <a:rPr lang="hi-IN" sz="3200" dirty="0" smtClean="0">
                <a:solidFill>
                  <a:srgbClr val="FF0000"/>
                </a:solidFill>
              </a:rPr>
              <a:t>नाटक के पात्र </a:t>
            </a:r>
            <a:r>
              <a:rPr lang="hi-IN" sz="3200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 algn="l"/>
            <a:r>
              <a:rPr lang="hi-IN" sz="3200" dirty="0" smtClean="0">
                <a:solidFill>
                  <a:srgbClr val="FFFF00"/>
                </a:solidFill>
              </a:rPr>
              <a:t>१.महेंद्रनाथ-सावित्री का पति </a:t>
            </a:r>
            <a:endParaRPr lang="en-US" sz="3200" dirty="0" smtClean="0">
              <a:solidFill>
                <a:srgbClr val="FFFF00"/>
              </a:solidFill>
            </a:endParaRPr>
          </a:p>
          <a:p>
            <a:pPr algn="l"/>
            <a:r>
              <a:rPr lang="hi-IN" sz="3200" dirty="0" smtClean="0">
                <a:solidFill>
                  <a:srgbClr val="FFFF00"/>
                </a:solidFill>
              </a:rPr>
              <a:t>२.सावित्री-पत्नी</a:t>
            </a:r>
          </a:p>
          <a:p>
            <a:pPr algn="l"/>
            <a:r>
              <a:rPr lang="hi-IN" sz="3200" dirty="0" smtClean="0">
                <a:solidFill>
                  <a:srgbClr val="FFFF00"/>
                </a:solidFill>
              </a:rPr>
              <a:t>३.अशोक- बेटा  </a:t>
            </a:r>
          </a:p>
          <a:p>
            <a:pPr algn="l"/>
            <a:r>
              <a:rPr lang="hi-IN" sz="3200" dirty="0" smtClean="0">
                <a:solidFill>
                  <a:srgbClr val="FFFF00"/>
                </a:solidFill>
              </a:rPr>
              <a:t>४.बिन्नी –बडी लडकी</a:t>
            </a:r>
          </a:p>
          <a:p>
            <a:pPr algn="l"/>
            <a:r>
              <a:rPr lang="hi-IN" sz="3200" dirty="0" smtClean="0">
                <a:solidFill>
                  <a:srgbClr val="FFFF00"/>
                </a:solidFill>
              </a:rPr>
              <a:t>५किन्नी –छोटी लडकी</a:t>
            </a:r>
          </a:p>
          <a:p>
            <a:pPr algn="just"/>
            <a:r>
              <a:rPr lang="hi-IN" sz="3200" dirty="0" smtClean="0">
                <a:solidFill>
                  <a:srgbClr val="FFFF00"/>
                </a:solidFill>
              </a:rPr>
              <a:t>                        </a:t>
            </a:r>
            <a:r>
              <a:rPr lang="hi-IN" sz="3200" dirty="0" smtClean="0">
                <a:solidFill>
                  <a:srgbClr val="00B050"/>
                </a:solidFill>
              </a:rPr>
              <a:t>६.जूनेजा</a:t>
            </a:r>
          </a:p>
          <a:p>
            <a:pPr algn="just"/>
            <a:r>
              <a:rPr lang="hi-IN" sz="3200" dirty="0" smtClean="0">
                <a:solidFill>
                  <a:srgbClr val="00B050"/>
                </a:solidFill>
              </a:rPr>
              <a:t>                        ७.जगमोहन </a:t>
            </a:r>
          </a:p>
          <a:p>
            <a:pPr algn="just"/>
            <a:r>
              <a:rPr lang="hi-IN" sz="3200" dirty="0" smtClean="0">
                <a:solidFill>
                  <a:srgbClr val="00B050"/>
                </a:solidFill>
              </a:rPr>
              <a:t>                        </a:t>
            </a:r>
            <a:r>
              <a:rPr lang="hi-IN" sz="3200" dirty="0" smtClean="0">
                <a:solidFill>
                  <a:srgbClr val="00B050"/>
                </a:solidFill>
              </a:rPr>
              <a:t>८.सिंघानिया </a:t>
            </a:r>
            <a:endParaRPr lang="hi-IN" sz="3200" dirty="0" smtClean="0">
              <a:solidFill>
                <a:srgbClr val="00B050"/>
              </a:solidFill>
            </a:endParaRPr>
          </a:p>
          <a:p>
            <a:pPr algn="just"/>
            <a:r>
              <a:rPr lang="hi-IN" sz="3200" dirty="0" smtClean="0">
                <a:solidFill>
                  <a:srgbClr val="00B050"/>
                </a:solidFill>
              </a:rPr>
              <a:t>                        ९.मनोज</a:t>
            </a:r>
            <a:r>
              <a:rPr lang="hi-IN" sz="2800" dirty="0" smtClean="0">
                <a:solidFill>
                  <a:srgbClr val="00B050"/>
                </a:solidFill>
              </a:rPr>
              <a:t> </a:t>
            </a:r>
            <a:endParaRPr lang="en-US" sz="2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i-IN" dirty="0" smtClean="0">
                <a:solidFill>
                  <a:srgbClr val="00B0F0"/>
                </a:solidFill>
              </a:rPr>
              <a:t>7.आधे अधूरे नाटक की कथावस्तु 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i-IN" dirty="0" smtClean="0"/>
              <a:t>* </a:t>
            </a:r>
            <a:r>
              <a:rPr lang="hi-IN" dirty="0" smtClean="0">
                <a:solidFill>
                  <a:srgbClr val="FFFF00"/>
                </a:solidFill>
              </a:rPr>
              <a:t>नगरीय मध्यवर्गीय परिवार ,नायिका प्रधान कथा  </a:t>
            </a:r>
          </a:p>
          <a:p>
            <a:pPr>
              <a:buNone/>
            </a:pPr>
            <a:r>
              <a:rPr lang="hi-IN" dirty="0" smtClean="0">
                <a:solidFill>
                  <a:srgbClr val="FFFF00"/>
                </a:solidFill>
              </a:rPr>
              <a:t>* महेंद्रनाथ और सावित्री का कटु दाम्पत्य जीवन</a:t>
            </a:r>
          </a:p>
          <a:p>
            <a:pPr>
              <a:buNone/>
            </a:pPr>
            <a:r>
              <a:rPr lang="hi-IN" dirty="0" smtClean="0">
                <a:solidFill>
                  <a:srgbClr val="FFFF00"/>
                </a:solidFill>
              </a:rPr>
              <a:t>* </a:t>
            </a:r>
            <a:r>
              <a:rPr lang="hi-IN" dirty="0" smtClean="0">
                <a:solidFill>
                  <a:srgbClr val="FFFF00"/>
                </a:solidFill>
              </a:rPr>
              <a:t>आर्थिकक कठिनाई  और </a:t>
            </a:r>
            <a:r>
              <a:rPr lang="hi-IN" dirty="0" smtClean="0">
                <a:solidFill>
                  <a:srgbClr val="FFFF00"/>
                </a:solidFill>
              </a:rPr>
              <a:t>व्यक्तिगत अ‍संतोषस </a:t>
            </a:r>
          </a:p>
          <a:p>
            <a:pPr>
              <a:buNone/>
            </a:pPr>
            <a:r>
              <a:rPr lang="hi-IN" dirty="0" smtClean="0">
                <a:solidFill>
                  <a:srgbClr val="FFFF00"/>
                </a:solidFill>
              </a:rPr>
              <a:t>* अहम की भावना , </a:t>
            </a:r>
            <a:r>
              <a:rPr lang="hi-IN" dirty="0" smtClean="0">
                <a:solidFill>
                  <a:srgbClr val="00B0F0"/>
                </a:solidFill>
              </a:rPr>
              <a:t>अधूरे</a:t>
            </a:r>
            <a:r>
              <a:rPr lang="hi-IN" dirty="0" smtClean="0">
                <a:solidFill>
                  <a:srgbClr val="00B0F0"/>
                </a:solidFill>
              </a:rPr>
              <a:t>=</a:t>
            </a:r>
            <a:r>
              <a:rPr lang="hi-IN" dirty="0" smtClean="0">
                <a:solidFill>
                  <a:srgbClr val="00B0F0"/>
                </a:solidFill>
              </a:rPr>
              <a:t>इनकम्पलीट आधे=हाफ</a:t>
            </a:r>
            <a:endParaRPr lang="hi-IN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hi-IN" dirty="0" smtClean="0">
                <a:solidFill>
                  <a:srgbClr val="FFFF00"/>
                </a:solidFill>
              </a:rPr>
              <a:t>* जीवन के हर क्षेत्र में भावना से ग्रस्त और पीडित </a:t>
            </a:r>
          </a:p>
          <a:p>
            <a:pPr>
              <a:buNone/>
            </a:pPr>
            <a:r>
              <a:rPr lang="hi-IN" dirty="0" smtClean="0">
                <a:solidFill>
                  <a:srgbClr val="FFFF00"/>
                </a:solidFill>
              </a:rPr>
              <a:t>  काल्पनिक पूरेपन की तलास में सावित्री अपनी और</a:t>
            </a:r>
          </a:p>
          <a:p>
            <a:pPr>
              <a:buNone/>
            </a:pPr>
            <a:r>
              <a:rPr lang="hi-IN" dirty="0" smtClean="0">
                <a:solidFill>
                  <a:srgbClr val="FFFF00"/>
                </a:solidFill>
              </a:rPr>
              <a:t>  दूसरो की जिंदगी नरक बनाती हे</a:t>
            </a:r>
          </a:p>
          <a:p>
            <a:pPr>
              <a:buFont typeface="Arial" charset="0"/>
              <a:buChar char="•"/>
            </a:pPr>
            <a:r>
              <a:rPr lang="hi-IN" dirty="0" smtClean="0">
                <a:solidFill>
                  <a:srgbClr val="FFFF00"/>
                </a:solidFill>
              </a:rPr>
              <a:t>घर के पाचो सदस्यो में असंतोष,घूटन,यातना,क्रोध</a:t>
            </a:r>
          </a:p>
          <a:p>
            <a:pPr>
              <a:buFont typeface="Arial" charset="0"/>
              <a:buChar char="•"/>
            </a:pPr>
            <a:r>
              <a:rPr lang="hi-IN" dirty="0" smtClean="0">
                <a:solidFill>
                  <a:srgbClr val="FFFF00"/>
                </a:solidFill>
              </a:rPr>
              <a:t>*सावित्री की पूर्ण पुरुष की तलास और असफलता तथा कामलिप्सा  </a:t>
            </a:r>
          </a:p>
          <a:p>
            <a:pPr>
              <a:buFont typeface="Arial" charset="0"/>
              <a:buChar char="•"/>
            </a:pPr>
            <a:endParaRPr lang="hi-IN" dirty="0" smtClean="0"/>
          </a:p>
          <a:p>
            <a:pPr>
              <a:buNone/>
            </a:pPr>
            <a:endParaRPr lang="hi-IN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i-IN" sz="4800" dirty="0" smtClean="0"/>
              <a:t>8.आधे अधूरे नाटक की अभिनेयता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i-IN" dirty="0" smtClean="0"/>
              <a:t>* </a:t>
            </a:r>
            <a:r>
              <a:rPr lang="hi-IN" sz="3600" dirty="0" smtClean="0">
                <a:solidFill>
                  <a:srgbClr val="FFFF00"/>
                </a:solidFill>
              </a:rPr>
              <a:t>कथानक के अंगो में संगठन</a:t>
            </a:r>
            <a:endParaRPr lang="hi-IN" sz="3600" dirty="0" smtClean="0">
              <a:solidFill>
                <a:srgbClr val="FFFF00"/>
              </a:solidFill>
            </a:endParaRPr>
          </a:p>
          <a:p>
            <a:pPr>
              <a:buFont typeface="Arial" charset="0"/>
              <a:buChar char="•"/>
            </a:pPr>
            <a:r>
              <a:rPr lang="hi-IN" sz="3600" dirty="0" smtClean="0">
                <a:solidFill>
                  <a:srgbClr val="FFFF00"/>
                </a:solidFill>
              </a:rPr>
              <a:t>पात्रो की सीमित संख्या </a:t>
            </a:r>
          </a:p>
          <a:p>
            <a:pPr>
              <a:buFont typeface="Arial" charset="0"/>
              <a:buChar char="•"/>
            </a:pPr>
            <a:r>
              <a:rPr lang="hi-IN" sz="3600" dirty="0" smtClean="0">
                <a:solidFill>
                  <a:srgbClr val="FFFF00"/>
                </a:solidFill>
              </a:rPr>
              <a:t>चुस्त संवाद योजना </a:t>
            </a:r>
          </a:p>
          <a:p>
            <a:pPr>
              <a:buFont typeface="Arial" charset="0"/>
              <a:buChar char="•"/>
            </a:pPr>
            <a:r>
              <a:rPr lang="hi-IN" sz="3600" dirty="0" smtClean="0">
                <a:solidFill>
                  <a:srgbClr val="FFFF00"/>
                </a:solidFill>
              </a:rPr>
              <a:t>सरल,सहज भाषा योजना </a:t>
            </a:r>
          </a:p>
          <a:p>
            <a:pPr>
              <a:buFont typeface="Arial" charset="0"/>
              <a:buChar char="•"/>
            </a:pPr>
            <a:r>
              <a:rPr lang="hi-IN" sz="3600" dirty="0" smtClean="0">
                <a:solidFill>
                  <a:srgbClr val="FFFF00"/>
                </a:solidFill>
              </a:rPr>
              <a:t>सफल दृश्य योजना </a:t>
            </a:r>
          </a:p>
          <a:p>
            <a:pPr>
              <a:buFont typeface="Arial" charset="0"/>
              <a:buChar char="•"/>
            </a:pPr>
            <a:r>
              <a:rPr lang="hi-IN" sz="3600" dirty="0" smtClean="0">
                <a:solidFill>
                  <a:srgbClr val="FFFF00"/>
                </a:solidFill>
              </a:rPr>
              <a:t>पर्याप्त रंग संकेत – रंग निर्देश </a:t>
            </a:r>
          </a:p>
          <a:p>
            <a:pPr>
              <a:buFont typeface="Arial" charset="0"/>
              <a:buChar char="•"/>
            </a:pPr>
            <a:r>
              <a:rPr lang="hi-IN" sz="3600" dirty="0" smtClean="0">
                <a:solidFill>
                  <a:srgbClr val="FFFF00"/>
                </a:solidFill>
              </a:rPr>
              <a:t>वेशभूषा एवम साज-सज्जा 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262</TotalTime>
  <Words>383</Words>
  <Application>Microsoft Office PowerPoint</Application>
  <PresentationFormat>On-screen Show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Apex</vt:lpstr>
      <vt:lpstr>मोहन राकेश और उनके नाटक </vt:lpstr>
      <vt:lpstr>मोहन राकेश का कृतित्व  1.कहानी साहित्य </vt:lpstr>
      <vt:lpstr>2.मोहन राकेश का उपन्यास साहित्य </vt:lpstr>
      <vt:lpstr>3.मोहन राकेश का अन्य  साहित्य (यात्रा वृतान्त,संस्मरण,जीवनी,डायरी,आलोचना) </vt:lpstr>
      <vt:lpstr>4..मोहन राकेश का अनुवाद साहित्य </vt:lpstr>
      <vt:lpstr>5.मोहन राकेश के नाटक और एकांकी</vt:lpstr>
      <vt:lpstr>6.मोहन राकेश का आधे अधूरे नाटक  </vt:lpstr>
      <vt:lpstr>7.आधे अधूरे नाटक की कथावस्तु </vt:lpstr>
      <vt:lpstr>8.आधे अधूरे नाटक की अभिनेयता </vt:lpstr>
      <vt:lpstr>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मोहन राकेश और उनके नाटक </dc:title>
  <dc:creator>MICROSOFT</dc:creator>
  <cp:lastModifiedBy>MICROSOFT</cp:lastModifiedBy>
  <cp:revision>46</cp:revision>
  <dcterms:created xsi:type="dcterms:W3CDTF">2006-08-16T00:00:00Z</dcterms:created>
  <dcterms:modified xsi:type="dcterms:W3CDTF">2018-02-01T17:08:34Z</dcterms:modified>
</cp:coreProperties>
</file>