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188" autoAdjust="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D0BBAC-0C0E-45E8-87E7-D5C92AE4BFB4}" type="datetimeFigureOut">
              <a:rPr lang="en-IN" smtClean="0"/>
              <a:pPr/>
              <a:t>10-01-2023</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8B8830-B8C8-40F6-8202-57215A300CB1}" type="slidenum">
              <a:rPr lang="en-IN" smtClean="0"/>
              <a:pPr/>
              <a:t>‹#›</a:t>
            </a:fld>
            <a:endParaRPr lang="en-IN"/>
          </a:p>
        </p:txBody>
      </p:sp>
    </p:spTree>
    <p:extLst>
      <p:ext uri="{BB962C8B-B14F-4D97-AF65-F5344CB8AC3E}">
        <p14:creationId xmlns:p14="http://schemas.microsoft.com/office/powerpoint/2010/main" xmlns="" val="3256784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08B8830-B8C8-40F6-8202-57215A300CB1}" type="slidenum">
              <a:rPr lang="en-IN" smtClean="0"/>
              <a:pPr/>
              <a:t>3</a:t>
            </a:fld>
            <a:endParaRPr lang="en-IN"/>
          </a:p>
        </p:txBody>
      </p:sp>
    </p:spTree>
    <p:extLst>
      <p:ext uri="{BB962C8B-B14F-4D97-AF65-F5344CB8AC3E}">
        <p14:creationId xmlns:p14="http://schemas.microsoft.com/office/powerpoint/2010/main" xmlns="" val="398645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10-Jan-23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10-Jan-23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10-Jan-23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10-Jan-23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10-Jan-23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10-Jan-23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10-Jan-23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10-Jan-23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7803739" cy="830997"/>
          </a:xfrm>
          <a:prstGeom prst="rect">
            <a:avLst/>
          </a:prstGeom>
          <a:noFill/>
        </p:spPr>
        <p:txBody>
          <a:bodyPr wrap="none" lIns="91440" tIns="45720" rIns="91440" bIns="45720">
            <a:spAutoFit/>
          </a:bodyPr>
          <a:lstStyle/>
          <a:p>
            <a:pPr algn="ctr"/>
            <a:r>
              <a:rPr lang="en-US" sz="2400" b="1" dirty="0" smtClean="0">
                <a:solidFill>
                  <a:srgbClr val="FF0000"/>
                </a:solidFill>
              </a:rPr>
              <a:t>Y.S.ARTS &amp; K.S. SHAH COMMERCE COLLEGE,</a:t>
            </a:r>
            <a:endParaRPr lang="en-US" sz="2400" dirty="0" smtClean="0">
              <a:solidFill>
                <a:srgbClr val="FF0000"/>
              </a:solidFill>
            </a:endParaRPr>
          </a:p>
          <a:p>
            <a:pPr algn="ctr"/>
            <a:r>
              <a:rPr lang="en-US" sz="2400" b="1" dirty="0" smtClean="0">
                <a:solidFill>
                  <a:srgbClr val="FF0000"/>
                </a:solidFill>
              </a:rPr>
              <a:t>DEVGADH BARIA</a:t>
            </a:r>
            <a:endParaRPr lang="en-US" sz="2400" dirty="0">
              <a:solidFill>
                <a:srgbClr val="FF0000"/>
              </a:solidFill>
            </a:endParaRPr>
          </a:p>
        </p:txBody>
      </p:sp>
      <p:sp>
        <p:nvSpPr>
          <p:cNvPr id="3" name="Rectangle 2"/>
          <p:cNvSpPr/>
          <p:nvPr/>
        </p:nvSpPr>
        <p:spPr>
          <a:xfrm>
            <a:off x="1905000" y="2438400"/>
            <a:ext cx="5410200" cy="830997"/>
          </a:xfrm>
          <a:prstGeom prst="rect">
            <a:avLst/>
          </a:prstGeom>
          <a:noFill/>
        </p:spPr>
        <p:txBody>
          <a:bodyPr wrap="square" lIns="91440" tIns="45720" rIns="91440" bIns="45720">
            <a:spAutoFit/>
          </a:bodyPr>
          <a:lstStyle/>
          <a:p>
            <a:pPr algn="ctr"/>
            <a:r>
              <a:rPr lang="en-US" sz="2400" b="1" dirty="0" smtClean="0">
                <a:solidFill>
                  <a:srgbClr val="002060"/>
                </a:solidFill>
              </a:rPr>
              <a:t>Prof. Smt. </a:t>
            </a:r>
            <a:r>
              <a:rPr lang="en-US" sz="2400" b="1" dirty="0" err="1" smtClean="0">
                <a:solidFill>
                  <a:srgbClr val="002060"/>
                </a:solidFill>
              </a:rPr>
              <a:t>Ramilaben</a:t>
            </a:r>
            <a:r>
              <a:rPr lang="en-US" sz="2400" b="1" dirty="0" smtClean="0">
                <a:solidFill>
                  <a:srgbClr val="002060"/>
                </a:solidFill>
              </a:rPr>
              <a:t> K. Patel</a:t>
            </a:r>
          </a:p>
          <a:p>
            <a:pPr algn="ctr"/>
            <a:r>
              <a:rPr lang="en-US" sz="2400" b="1" dirty="0" smtClean="0">
                <a:solidFill>
                  <a:srgbClr val="002060"/>
                </a:solidFill>
              </a:rPr>
              <a:t>Associate Professor</a:t>
            </a:r>
            <a:endParaRPr lang="en-US" sz="2400" b="1" dirty="0">
              <a:solidFill>
                <a:srgbClr val="002060"/>
              </a:solidFill>
            </a:endParaRPr>
          </a:p>
        </p:txBody>
      </p:sp>
      <p:sp>
        <p:nvSpPr>
          <p:cNvPr id="4" name="Rectangle 3"/>
          <p:cNvSpPr/>
          <p:nvPr/>
        </p:nvSpPr>
        <p:spPr>
          <a:xfrm>
            <a:off x="1600200" y="3810000"/>
            <a:ext cx="6113559" cy="219098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lnSpc>
                <a:spcPct val="200000"/>
              </a:lnSpc>
            </a:pPr>
            <a:r>
              <a:rPr lang="en-US" sz="2400" b="1" dirty="0" smtClean="0">
                <a:ln/>
                <a:solidFill>
                  <a:schemeClr val="accent3"/>
                </a:solidFill>
              </a:rPr>
              <a:t>DEPARTMENT OF ECONOMICS</a:t>
            </a:r>
          </a:p>
          <a:p>
            <a:pPr algn="ctr">
              <a:lnSpc>
                <a:spcPct val="200000"/>
              </a:lnSpc>
            </a:pPr>
            <a:r>
              <a:rPr lang="en-US" sz="2400" b="1" dirty="0" smtClean="0">
                <a:ln/>
                <a:solidFill>
                  <a:schemeClr val="accent3"/>
                </a:solidFill>
              </a:rPr>
              <a:t>CC – 101 – MICRO ECONOMICS</a:t>
            </a:r>
          </a:p>
          <a:p>
            <a:pPr algn="ctr">
              <a:lnSpc>
                <a:spcPct val="200000"/>
              </a:lnSpc>
            </a:pPr>
            <a:r>
              <a:rPr lang="en-US" sz="2400" b="1" dirty="0" smtClean="0">
                <a:ln/>
                <a:solidFill>
                  <a:schemeClr val="accent3"/>
                </a:solidFill>
              </a:rPr>
              <a:t>LAW OF  SUPPLY</a:t>
            </a:r>
            <a:endParaRPr lang="en-US" sz="2400" b="1" dirty="0">
              <a:ln/>
              <a:solidFill>
                <a:schemeClr val="accent3"/>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1"/>
            <a:ext cx="5791200" cy="193899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sz="1600" dirty="0" smtClean="0"/>
          </a:p>
          <a:p>
            <a:pPr algn="ctr"/>
            <a:endParaRPr lang="en-US" sz="1600" dirty="0" smtClean="0"/>
          </a:p>
          <a:p>
            <a:endParaRPr lang="en-US" sz="8800" dirty="0"/>
          </a:p>
        </p:txBody>
      </p:sp>
      <p:sp>
        <p:nvSpPr>
          <p:cNvPr id="7" name="Rectangle 6"/>
          <p:cNvSpPr/>
          <p:nvPr/>
        </p:nvSpPr>
        <p:spPr>
          <a:xfrm>
            <a:off x="2667000" y="228600"/>
            <a:ext cx="2826415" cy="523220"/>
          </a:xfrm>
          <a:prstGeom prst="rect">
            <a:avLst/>
          </a:prstGeom>
        </p:spPr>
        <p:txBody>
          <a:bodyPr wrap="none">
            <a:spAutoFit/>
          </a:bodyPr>
          <a:lstStyle/>
          <a:p>
            <a:pPr marL="457200" indent="-457200" algn="ctr">
              <a:buFont typeface="Wingdings" panose="05000000000000000000" pitchFamily="2" charset="2"/>
              <a:buChar char="Ø"/>
            </a:pPr>
            <a:r>
              <a:rPr lang="en-US" sz="2800" u="sng" dirty="0">
                <a:ln w="0"/>
                <a:solidFill>
                  <a:srgbClr val="FF0000"/>
                </a:solidFill>
                <a:effectLst>
                  <a:outerShdw blurRad="38100" dist="19050" dir="2700000" algn="tl" rotWithShape="0">
                    <a:schemeClr val="dk1">
                      <a:alpha val="40000"/>
                    </a:schemeClr>
                  </a:outerShdw>
                </a:effectLst>
              </a:rPr>
              <a:t>Introduction:</a:t>
            </a:r>
            <a:endParaRPr lang="en-US" sz="2800" dirty="0">
              <a:ln w="0"/>
              <a:solidFill>
                <a:srgbClr val="FF0000"/>
              </a:solidFill>
              <a:effectLst>
                <a:outerShdw blurRad="38100" dist="19050" dir="2700000" algn="tl" rotWithShape="0">
                  <a:schemeClr val="dk1">
                    <a:alpha val="40000"/>
                  </a:schemeClr>
                </a:outerShdw>
              </a:effectLst>
            </a:endParaRPr>
          </a:p>
        </p:txBody>
      </p:sp>
      <p:sp>
        <p:nvSpPr>
          <p:cNvPr id="8" name="Rectangle 7"/>
          <p:cNvSpPr/>
          <p:nvPr/>
        </p:nvSpPr>
        <p:spPr>
          <a:xfrm>
            <a:off x="381000" y="1219200"/>
            <a:ext cx="8333210" cy="3539430"/>
          </a:xfrm>
          <a:prstGeom prst="rect">
            <a:avLst/>
          </a:prstGeom>
        </p:spPr>
        <p:txBody>
          <a:bodyPr wrap="square">
            <a:spAutoFit/>
          </a:bodyPr>
          <a:lstStyle/>
          <a:p>
            <a:pPr algn="just"/>
            <a:r>
              <a:rPr lang="en-IN" sz="2000" b="1" dirty="0" smtClean="0">
                <a:ln/>
                <a:solidFill>
                  <a:schemeClr val="accent3"/>
                </a:solidFill>
              </a:rPr>
              <a:t>	</a:t>
            </a:r>
            <a:r>
              <a:rPr lang="gu-IN" sz="2800" b="1" dirty="0" smtClean="0">
                <a:ln/>
                <a:solidFill>
                  <a:srgbClr val="002060"/>
                </a:solidFill>
              </a:rPr>
              <a:t>સામાન્ય </a:t>
            </a:r>
            <a:r>
              <a:rPr lang="gu-IN" sz="2800" b="1" dirty="0">
                <a:ln/>
                <a:solidFill>
                  <a:srgbClr val="002060"/>
                </a:solidFill>
              </a:rPr>
              <a:t>પરિભાષા માં પુરવઠા નો ખ્યાલ વસ્તુના જથાકે ઉત્પાદન સાથે સંકળાયેલો છે પરંતુ અથશાસ્ત્ર ની પરિભાષામાં પુરવઠો એટલે કે કોઈ ચોક્કસ સમયમાં કોઈ પ્રાપ્ય વસ્તુ જુદીજુદી કિંમતે જુદાજુદા પ્રમાણમાં વેપારીઓની વેચવાની તેયારી તથા શક્તિ એટલે પુરવઠો વેચનાર વસ્તુના જથ્થાને જે ભાગ ચાલુ ભાવે વેચવા માટે શક્તિમાન અથવા તૈયાર હોય તે ભાગને પુરવઠો કહેવામાં આવે </a:t>
            </a:r>
            <a:r>
              <a:rPr lang="gu-IN" sz="2800" b="1" dirty="0" smtClean="0">
                <a:ln/>
                <a:solidFill>
                  <a:srgbClr val="002060"/>
                </a:solidFill>
              </a:rPr>
              <a:t>છે.</a:t>
            </a:r>
            <a:endParaRPr lang="en-US" sz="2000" b="1" dirty="0">
              <a:ln/>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67148"/>
            <a:ext cx="5638800" cy="584775"/>
          </a:xfrm>
          <a:prstGeom prst="rect">
            <a:avLst/>
          </a:prstGeom>
          <a:noFill/>
        </p:spPr>
        <p:txBody>
          <a:bodyPr wrap="square" lIns="91440" tIns="45720" rIns="91440" bIns="45720">
            <a:spAutoFit/>
          </a:bodyPr>
          <a:lstStyle/>
          <a:p>
            <a:pPr marL="457200" lvl="0" indent="-457200">
              <a:buFont typeface="Wingdings" panose="05000000000000000000" pitchFamily="2" charset="2"/>
              <a:buChar char="Ø"/>
            </a:pPr>
            <a:r>
              <a:rPr lang="gu-IN" sz="3200" b="1" dirty="0">
                <a:ln w="0"/>
                <a:solidFill>
                  <a:srgbClr val="FF0000"/>
                </a:solidFill>
                <a:effectLst>
                  <a:outerShdw blurRad="38100" dist="19050" dir="2700000" algn="tl" rotWithShape="0">
                    <a:schemeClr val="dk1">
                      <a:alpha val="40000"/>
                    </a:schemeClr>
                  </a:outerShdw>
                </a:effectLst>
              </a:rPr>
              <a:t> </a:t>
            </a:r>
            <a:r>
              <a:rPr lang="gu-IN" sz="3200" b="1" dirty="0" smtClean="0">
                <a:ln w="0"/>
                <a:solidFill>
                  <a:srgbClr val="FF0000"/>
                </a:solidFill>
                <a:effectLst>
                  <a:outerShdw blurRad="38100" dist="19050" dir="2700000" algn="tl" rotWithShape="0">
                    <a:schemeClr val="dk1">
                      <a:alpha val="40000"/>
                    </a:schemeClr>
                  </a:outerShdw>
                </a:effectLst>
              </a:rPr>
              <a:t>અર્થશાસ્ત્રનીપરિભાષામાં</a:t>
            </a:r>
            <a:endParaRPr lang="en-IN" sz="3200" b="1" dirty="0">
              <a:ln w="0"/>
              <a:solidFill>
                <a:srgbClr val="FF0000"/>
              </a:solidFill>
              <a:effectLst>
                <a:outerShdw blurRad="38100" dist="19050" dir="2700000" algn="tl" rotWithShape="0">
                  <a:schemeClr val="dk1">
                    <a:alpha val="40000"/>
                  </a:schemeClr>
                </a:outerShdw>
              </a:effectLst>
            </a:endParaRPr>
          </a:p>
        </p:txBody>
      </p:sp>
      <p:sp>
        <p:nvSpPr>
          <p:cNvPr id="3" name="Rectangle 2"/>
          <p:cNvSpPr/>
          <p:nvPr/>
        </p:nvSpPr>
        <p:spPr>
          <a:xfrm>
            <a:off x="231058" y="832404"/>
            <a:ext cx="8372168" cy="120032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gu-IN" dirty="0" smtClean="0"/>
              <a:t>	</a:t>
            </a:r>
            <a:r>
              <a:rPr lang="gu-IN" sz="2400" dirty="0" smtClean="0">
                <a:ln w="0"/>
                <a:solidFill>
                  <a:srgbClr val="0070C0"/>
                </a:solidFill>
                <a:effectLst>
                  <a:outerShdw blurRad="38100" dist="19050" dir="2700000" algn="tl" rotWithShape="0">
                    <a:schemeClr val="dk1">
                      <a:alpha val="40000"/>
                    </a:schemeClr>
                  </a:outerShdw>
                </a:effectLst>
              </a:rPr>
              <a:t>‘</a:t>
            </a:r>
            <a:r>
              <a:rPr lang="gu-IN" sz="2400" dirty="0">
                <a:ln w="0"/>
                <a:solidFill>
                  <a:srgbClr val="0070C0"/>
                </a:solidFill>
                <a:effectLst>
                  <a:outerShdw blurRad="38100" dist="19050" dir="2700000" algn="tl" rotWithShape="0">
                    <a:schemeClr val="dk1">
                      <a:alpha val="40000"/>
                    </a:schemeClr>
                  </a:outerShdw>
                </a:effectLst>
              </a:rPr>
              <a:t>પુરવઠો એટલે કે કોઈ સમયમાં કોઈ પ્રાપ્ય વસ્તુ જુદીજુદી કિમતે જુદાજુદા </a:t>
            </a:r>
            <a:r>
              <a:rPr lang="gu-IN" sz="2400" dirty="0" smtClean="0">
                <a:ln w="0"/>
                <a:solidFill>
                  <a:srgbClr val="0070C0"/>
                </a:solidFill>
                <a:effectLst>
                  <a:outerShdw blurRad="38100" dist="19050" dir="2700000" algn="tl" rotWithShape="0">
                    <a:schemeClr val="dk1">
                      <a:alpha val="40000"/>
                    </a:schemeClr>
                  </a:outerShdw>
                </a:effectLst>
              </a:rPr>
              <a:t>પ્રમાણમાં </a:t>
            </a:r>
            <a:r>
              <a:rPr lang="gu-IN" sz="2400" dirty="0">
                <a:ln w="0"/>
                <a:solidFill>
                  <a:srgbClr val="0070C0"/>
                </a:solidFill>
                <a:effectLst>
                  <a:outerShdw blurRad="38100" dist="19050" dir="2700000" algn="tl" rotWithShape="0">
                    <a:schemeClr val="dk1">
                      <a:alpha val="40000"/>
                    </a:schemeClr>
                  </a:outerShdw>
                </a:effectLst>
              </a:rPr>
              <a:t>વેપારીઓની વેચવાની તૈયારી અને શક્તિ એટલે </a:t>
            </a:r>
            <a:r>
              <a:rPr lang="gu-IN" sz="2400" dirty="0" smtClean="0">
                <a:ln w="0"/>
                <a:solidFill>
                  <a:srgbClr val="0070C0"/>
                </a:solidFill>
                <a:effectLst>
                  <a:outerShdw blurRad="38100" dist="19050" dir="2700000" algn="tl" rotWithShape="0">
                    <a:schemeClr val="dk1">
                      <a:alpha val="40000"/>
                    </a:schemeClr>
                  </a:outerShdw>
                </a:effectLst>
              </a:rPr>
              <a:t>પુરવઠો;</a:t>
            </a:r>
            <a:endParaRPr lang="en-IN" sz="2400" dirty="0">
              <a:ln w="0"/>
              <a:solidFill>
                <a:srgbClr val="0070C0"/>
              </a:solidFill>
              <a:effectLst>
                <a:outerShdw blurRad="38100" dist="19050" dir="2700000" algn="tl" rotWithShape="0">
                  <a:schemeClr val="dk1">
                    <a:alpha val="40000"/>
                  </a:schemeClr>
                </a:outerShdw>
              </a:effectLst>
            </a:endParaRPr>
          </a:p>
        </p:txBody>
      </p:sp>
      <p:sp>
        <p:nvSpPr>
          <p:cNvPr id="4" name="Rectangle 3"/>
          <p:cNvSpPr/>
          <p:nvPr/>
        </p:nvSpPr>
        <p:spPr>
          <a:xfrm>
            <a:off x="1838632" y="2026102"/>
            <a:ext cx="4225837" cy="584775"/>
          </a:xfrm>
          <a:prstGeom prst="rect">
            <a:avLst/>
          </a:prstGeom>
          <a:noFill/>
        </p:spPr>
        <p:txBody>
          <a:bodyPr wrap="none" lIns="91440" tIns="45720" rIns="91440" bIns="45720">
            <a:spAutoFit/>
          </a:bodyPr>
          <a:lstStyle/>
          <a:p>
            <a:pPr marL="685800" indent="-685800" algn="ctr">
              <a:buFont typeface="Wingdings" panose="05000000000000000000" pitchFamily="2" charset="2"/>
              <a:buChar char="Ø"/>
            </a:pPr>
            <a:r>
              <a:rPr lang="gu-IN" sz="3200" b="1" dirty="0" smtClean="0">
                <a:ln w="0"/>
                <a:solidFill>
                  <a:srgbClr val="FF0000"/>
                </a:solidFill>
              </a:rPr>
              <a:t>પ્રો.મેયર્સના </a:t>
            </a:r>
            <a:r>
              <a:rPr lang="gu-IN" sz="3200" b="1" dirty="0">
                <a:ln w="0"/>
                <a:solidFill>
                  <a:srgbClr val="FF0000"/>
                </a:solidFill>
              </a:rPr>
              <a:t>શબ્દોમાં</a:t>
            </a:r>
            <a:endParaRPr lang="en-US" sz="3200" b="1" cap="none" spc="0" dirty="0">
              <a:ln w="0"/>
              <a:solidFill>
                <a:srgbClr val="FF0000"/>
              </a:solidFill>
            </a:endParaRPr>
          </a:p>
        </p:txBody>
      </p:sp>
      <p:sp>
        <p:nvSpPr>
          <p:cNvPr id="5" name="Rectangle 4"/>
          <p:cNvSpPr/>
          <p:nvPr/>
        </p:nvSpPr>
        <p:spPr>
          <a:xfrm>
            <a:off x="-226142" y="2491162"/>
            <a:ext cx="8829368" cy="1578894"/>
          </a:xfrm>
          <a:prstGeom prst="rect">
            <a:avLst/>
          </a:prstGeom>
        </p:spPr>
        <p:txBody>
          <a:bodyPr wrap="square">
            <a:spAutoFit/>
          </a:bodyPr>
          <a:lstStyle/>
          <a:p>
            <a:pPr marL="457200" indent="457200" algn="just">
              <a:lnSpc>
                <a:spcPct val="115000"/>
              </a:lnSpc>
              <a:spcAft>
                <a:spcPts val="1000"/>
              </a:spcAft>
            </a:pP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પ્રો </a:t>
            </a: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rPr>
              <a:t>. </a:t>
            </a: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મેયર્સ ના શબ્દોમાં </a:t>
            </a: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rPr>
              <a:t>‘</a:t>
            </a: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અન્ય  પરિબળો યથાવત </a:t>
            </a:r>
            <a:r>
              <a:rPr lang="gu-IN" sz="2800" dirty="0" smtClean="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રહેતા આપેલી </a:t>
            </a:r>
            <a:r>
              <a:rPr lang="gu-IN" sz="2800" dirty="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કિમતે વસ્તુનો </a:t>
            </a:r>
            <a:r>
              <a:rPr lang="gu-IN" sz="2800" dirty="0" smtClean="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Shruti" panose="02000500000000000000" pitchFamily="2"/>
              </a:rPr>
              <a:t> </a:t>
            </a:r>
            <a:r>
              <a:rPr lang="gu-IN" sz="2800" dirty="0" smtClean="0">
                <a:ln w="0"/>
                <a:solidFill>
                  <a:srgbClr val="0070C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જે </a:t>
            </a:r>
            <a:r>
              <a:rPr lang="gu-IN" sz="2800" dirty="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cs typeface="Arial Unicode MS" panose="020B0604020202020204" pitchFamily="34" charset="-128"/>
              </a:rPr>
              <a:t>જથ્થો </a:t>
            </a:r>
            <a:r>
              <a:rPr lang="gu-IN" sz="2800" dirty="0" smtClean="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cs typeface="Arial Unicode MS" panose="020B0604020202020204" pitchFamily="34" charset="-128"/>
              </a:rPr>
              <a:t>વેચાણ માટે </a:t>
            </a:r>
            <a:r>
              <a:rPr lang="gu-IN" sz="2800" dirty="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cs typeface="Arial Unicode MS" panose="020B0604020202020204" pitchFamily="34" charset="-128"/>
              </a:rPr>
              <a:t>આવે છે તેને પુરવઠો કહેવામાં આવે છે </a:t>
            </a:r>
            <a:r>
              <a:rPr lang="gu-IN" dirty="0">
                <a:latin typeface="Shruti" panose="02000500000000000000" pitchFamily="2"/>
                <a:ea typeface="Times New Roman" panose="02020603050405020304" pitchFamily="18" charset="0"/>
              </a:rPr>
              <a:t>. </a:t>
            </a:r>
            <a:endParaRPr lang="en-IN" sz="1600" dirty="0">
              <a:effectLst/>
              <a:latin typeface="Calibri" panose="020F0502020204030204" pitchFamily="34" charset="0"/>
              <a:ea typeface="Times New Roman" panose="02020603050405020304" pitchFamily="18" charset="0"/>
              <a:cs typeface="Shruti" panose="02000500000000000000" pitchFamily="2"/>
            </a:endParaRPr>
          </a:p>
        </p:txBody>
      </p:sp>
      <p:sp>
        <p:nvSpPr>
          <p:cNvPr id="6" name="Rectangle 5"/>
          <p:cNvSpPr/>
          <p:nvPr/>
        </p:nvSpPr>
        <p:spPr>
          <a:xfrm>
            <a:off x="1838632" y="3753046"/>
            <a:ext cx="2922595" cy="634020"/>
          </a:xfrm>
          <a:prstGeom prst="rect">
            <a:avLst/>
          </a:prstGeom>
        </p:spPr>
        <p:txBody>
          <a:bodyPr wrap="none">
            <a:spAutoFit/>
          </a:bodyPr>
          <a:lstStyle/>
          <a:p>
            <a:pPr marL="285750" lvl="0" indent="-285750" algn="just">
              <a:lnSpc>
                <a:spcPct val="110000"/>
              </a:lnSpc>
              <a:spcAft>
                <a:spcPts val="600"/>
              </a:spcAft>
              <a:buFont typeface="Wingdings" panose="05000000000000000000" pitchFamily="2" charset="2"/>
              <a:buChar char="Ø"/>
            </a:pPr>
            <a:r>
              <a:rPr lang="gu-IN" sz="3200" b="1" dirty="0" smtClean="0">
                <a:solidFill>
                  <a:srgbClr val="FF0000"/>
                </a:solidFill>
                <a:latin typeface="Shruti" panose="02000500000000000000" pitchFamily="2"/>
                <a:ea typeface="Times New Roman" panose="02020603050405020304" pitchFamily="18" charset="0"/>
                <a:cs typeface="Arial Unicode MS" panose="020B0604020202020204" pitchFamily="34" charset="-128"/>
              </a:rPr>
              <a:t>   પ્રો</a:t>
            </a:r>
            <a:r>
              <a:rPr lang="gu-IN" sz="3200" b="1" dirty="0" smtClean="0">
                <a:solidFill>
                  <a:srgbClr val="FF0000"/>
                </a:solidFill>
                <a:latin typeface="Shruti" panose="02000500000000000000" pitchFamily="2"/>
                <a:ea typeface="Times New Roman" panose="02020603050405020304" pitchFamily="18" charset="0"/>
              </a:rPr>
              <a:t>.</a:t>
            </a:r>
            <a:r>
              <a:rPr lang="gu-IN" sz="3200" b="1" dirty="0" smtClean="0">
                <a:solidFill>
                  <a:srgbClr val="FF0000"/>
                </a:solidFill>
                <a:latin typeface="Shruti" panose="02000500000000000000" pitchFamily="2"/>
                <a:ea typeface="Times New Roman" panose="02020603050405020304" pitchFamily="18" charset="0"/>
                <a:cs typeface="Arial Unicode MS" panose="020B0604020202020204" pitchFamily="34" charset="-128"/>
              </a:rPr>
              <a:t>આર</a:t>
            </a:r>
            <a:r>
              <a:rPr lang="en-IN" sz="3200" b="1" dirty="0">
                <a:solidFill>
                  <a:srgbClr val="FF0000"/>
                </a:solidFill>
                <a:latin typeface="Shruti" panose="02000500000000000000" pitchFamily="2"/>
                <a:ea typeface="Times New Roman" panose="02020603050405020304" pitchFamily="18" charset="0"/>
                <a:cs typeface="Shruti" panose="02000500000000000000" pitchFamily="2"/>
              </a:rPr>
              <a:t>.</a:t>
            </a:r>
            <a:r>
              <a:rPr lang="gu-IN" sz="3200" b="1" dirty="0">
                <a:solidFill>
                  <a:srgbClr val="FF0000"/>
                </a:solidFill>
                <a:latin typeface="Shruti" panose="02000500000000000000" pitchFamily="2"/>
                <a:ea typeface="Times New Roman" panose="02020603050405020304" pitchFamily="18" charset="0"/>
                <a:cs typeface="Arial Unicode MS" panose="020B0604020202020204" pitchFamily="34" charset="-128"/>
              </a:rPr>
              <a:t>લિપ્સી</a:t>
            </a:r>
            <a:endParaRPr lang="en-IN" sz="1200" b="1" dirty="0">
              <a:solidFill>
                <a:srgbClr val="FF0000"/>
              </a:solidFill>
              <a:latin typeface="Calibri" panose="020F0502020204030204" pitchFamily="34" charset="0"/>
              <a:ea typeface="Times New Roman" panose="02020603050405020304" pitchFamily="18" charset="0"/>
              <a:cs typeface="Shruti" panose="02000500000000000000" pitchFamily="2"/>
            </a:endParaRPr>
          </a:p>
        </p:txBody>
      </p:sp>
      <p:sp>
        <p:nvSpPr>
          <p:cNvPr id="7" name="Rectangle 6"/>
          <p:cNvSpPr/>
          <p:nvPr/>
        </p:nvSpPr>
        <p:spPr>
          <a:xfrm>
            <a:off x="-685800" y="4387066"/>
            <a:ext cx="9296400" cy="2569934"/>
          </a:xfrm>
          <a:prstGeom prst="rect">
            <a:avLst/>
          </a:prstGeom>
        </p:spPr>
        <p:txBody>
          <a:bodyPr wrap="square">
            <a:spAutoFit/>
          </a:bodyPr>
          <a:lstStyle/>
          <a:p>
            <a:pPr marL="775970" indent="138430" algn="just">
              <a:lnSpc>
                <a:spcPct val="115000"/>
              </a:lnSpc>
              <a:spcAft>
                <a:spcPts val="1000"/>
              </a:spcAft>
            </a:pPr>
            <a:r>
              <a:rPr lang="gu-IN" sz="28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	પ્રો </a:t>
            </a:r>
            <a:r>
              <a:rPr lang="gu-IN" sz="2800" dirty="0">
                <a:solidFill>
                  <a:srgbClr val="0070C0"/>
                </a:solidFill>
                <a:latin typeface="Shruti" panose="02000500000000000000" pitchFamily="2"/>
                <a:ea typeface="Times New Roman" panose="02020603050405020304" pitchFamily="18" charset="0"/>
              </a:rPr>
              <a:t>. </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આર લિપ્સી ના મતાનુસાર </a:t>
            </a:r>
            <a:r>
              <a:rPr lang="gu-IN" sz="2800" dirty="0">
                <a:solidFill>
                  <a:srgbClr val="0070C0"/>
                </a:solidFill>
                <a:latin typeface="Shruti" panose="02000500000000000000" pitchFamily="2"/>
                <a:ea typeface="Times New Roman" panose="02020603050405020304" pitchFamily="18" charset="0"/>
              </a:rPr>
              <a:t>‘</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પુરવઠો એટલે કે કોઈ સમય ગાળા માં કોઈ </a:t>
            </a:r>
            <a:r>
              <a:rPr lang="gu-IN" sz="28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વસ્તુ </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જુદાજુદા </a:t>
            </a:r>
            <a:r>
              <a:rPr lang="gu-IN" sz="28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પ્રમાણમાં વેપારીઓની </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વેચવાની તૈયારી કે શક્તિ </a:t>
            </a:r>
            <a:r>
              <a:rPr lang="gu-IN" sz="2800" dirty="0">
                <a:solidFill>
                  <a:srgbClr val="0070C0"/>
                </a:solidFill>
                <a:latin typeface="Shruti" panose="02000500000000000000" pitchFamily="2"/>
                <a:ea typeface="Times New Roman" panose="02020603050405020304" pitchFamily="18" charset="0"/>
              </a:rPr>
              <a:t>;</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ટુંકમાં નિયત કિમતે </a:t>
            </a:r>
            <a:r>
              <a:rPr lang="gu-IN" sz="28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નિશ્ચિત </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સ્થળે અને નિશ્ચિત સમયે ઉત્પાદક વસ્તુઓ જેટલો જથ્થો વેચવાની તૈયારી તેટલો </a:t>
            </a:r>
            <a:r>
              <a:rPr lang="gu-IN" sz="28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જથ્થો </a:t>
            </a:r>
            <a:r>
              <a:rPr lang="gu-IN" sz="28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પુરવઠો કહેવામાં આવે છે </a:t>
            </a:r>
            <a:r>
              <a:rPr lang="gu-IN" sz="2800" dirty="0">
                <a:solidFill>
                  <a:srgbClr val="0070C0"/>
                </a:solidFill>
                <a:latin typeface="Shruti" panose="02000500000000000000" pitchFamily="2"/>
                <a:ea typeface="Times New Roman" panose="02020603050405020304" pitchFamily="18" charset="0"/>
              </a:rPr>
              <a:t>.</a:t>
            </a:r>
            <a:endParaRPr lang="en-IN" sz="2400" dirty="0">
              <a:solidFill>
                <a:srgbClr val="0070C0"/>
              </a:solidFill>
              <a:effectLst/>
              <a:latin typeface="Calibri" panose="020F0502020204030204" pitchFamily="34" charset="0"/>
              <a:ea typeface="Times New Roman" panose="02020603050405020304" pitchFamily="18" charset="0"/>
              <a:cs typeface="Shruti" panose="02000500000000000000" pitchFamily="2"/>
            </a:endParaRPr>
          </a:p>
        </p:txBody>
      </p:sp>
    </p:spTree>
    <p:extLst>
      <p:ext uri="{BB962C8B-B14F-4D97-AF65-F5344CB8AC3E}">
        <p14:creationId xmlns:p14="http://schemas.microsoft.com/office/powerpoint/2010/main" xmlns="" val="406645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152400"/>
            <a:ext cx="3273653" cy="584775"/>
          </a:xfrm>
          <a:prstGeom prst="rect">
            <a:avLst/>
          </a:prstGeom>
        </p:spPr>
        <p:txBody>
          <a:bodyPr wrap="none">
            <a:spAutoFit/>
          </a:bodyPr>
          <a:lstStyle/>
          <a:p>
            <a:pPr marL="457200" indent="-457200" algn="ctr">
              <a:buFont typeface="Wingdings" panose="05000000000000000000" pitchFamily="2" charset="2"/>
              <a:buChar char="Ø"/>
            </a:pPr>
            <a:r>
              <a:rPr lang="gu-IN" sz="3200" dirty="0" smtClean="0">
                <a:ln w="0"/>
                <a:solidFill>
                  <a:srgbClr val="FF0000"/>
                </a:solidFill>
                <a:effectLst>
                  <a:outerShdw blurRad="38100" dist="38100" dir="2700000" algn="tl">
                    <a:srgbClr val="000000">
                      <a:alpha val="43137"/>
                    </a:srgbClr>
                  </a:outerShdw>
                </a:effectLst>
                <a:latin typeface="Shruti" panose="02000500000000000000" pitchFamily="2"/>
                <a:ea typeface="Times New Roman" panose="02020603050405020304" pitchFamily="18" charset="0"/>
                <a:cs typeface="Arial Unicode MS" panose="020B0604020202020204" pitchFamily="34" charset="-128"/>
              </a:rPr>
              <a:t>  પુરવઠા </a:t>
            </a:r>
            <a:r>
              <a:rPr lang="gu-IN" sz="3200" dirty="0">
                <a:ln w="0"/>
                <a:solidFill>
                  <a:srgbClr val="FF0000"/>
                </a:solidFill>
                <a:effectLst>
                  <a:outerShdw blurRad="38100" dist="38100" dir="2700000" algn="tl">
                    <a:srgbClr val="000000">
                      <a:alpha val="43137"/>
                    </a:srgbClr>
                  </a:outerShdw>
                </a:effectLst>
                <a:latin typeface="Shruti" panose="02000500000000000000" pitchFamily="2"/>
                <a:ea typeface="Times New Roman" panose="02020603050405020304" pitchFamily="18" charset="0"/>
                <a:cs typeface="Arial Unicode MS" panose="020B0604020202020204" pitchFamily="34" charset="-128"/>
              </a:rPr>
              <a:t>નો નિયમ</a:t>
            </a:r>
            <a:r>
              <a:rPr lang="en-US" sz="3200" dirty="0" smtClean="0">
                <a:ln w="0"/>
                <a:solidFill>
                  <a:srgbClr val="FF0000"/>
                </a:solidFill>
                <a:effectLst>
                  <a:outerShdw blurRad="38100" dist="38100" dir="2700000" algn="tl">
                    <a:srgbClr val="000000">
                      <a:alpha val="43137"/>
                    </a:srgbClr>
                  </a:outerShdw>
                </a:effectLst>
                <a:latin typeface="Shruti" panose="02000500000000000000" pitchFamily="2"/>
                <a:ea typeface="Times New Roman" panose="02020603050405020304" pitchFamily="18" charset="0"/>
              </a:rPr>
              <a:t>:</a:t>
            </a:r>
            <a:endParaRPr lang="en-IN" sz="3200" dirty="0">
              <a:ln w="0"/>
              <a:solidFill>
                <a:srgbClr val="FF0000"/>
              </a:solidFill>
              <a:effectLst>
                <a:outerShdw blurRad="38100" dist="38100" dir="2700000" algn="tl">
                  <a:srgbClr val="000000">
                    <a:alpha val="43137"/>
                  </a:srgbClr>
                </a:outerShdw>
              </a:effectLst>
            </a:endParaRPr>
          </a:p>
        </p:txBody>
      </p:sp>
      <p:sp>
        <p:nvSpPr>
          <p:cNvPr id="3" name="Rectangle 2"/>
          <p:cNvSpPr/>
          <p:nvPr/>
        </p:nvSpPr>
        <p:spPr>
          <a:xfrm>
            <a:off x="304800" y="914400"/>
            <a:ext cx="8458200" cy="4401205"/>
          </a:xfrm>
          <a:prstGeom prst="rect">
            <a:avLst/>
          </a:prstGeom>
        </p:spPr>
        <p:txBody>
          <a:bodyPr wrap="square">
            <a:spAutoFit/>
          </a:bodyPr>
          <a:lstStyle/>
          <a:p>
            <a:pPr algn="just"/>
            <a:r>
              <a:rPr lang="gu-IN" sz="2800" dirty="0" smtClean="0"/>
              <a:t>	</a:t>
            </a:r>
            <a:r>
              <a:rPr lang="gu-IN" sz="2800" dirty="0" smtClean="0">
                <a:solidFill>
                  <a:srgbClr val="00B050"/>
                </a:solidFill>
              </a:rPr>
              <a:t>પુરવઠાના </a:t>
            </a:r>
            <a:r>
              <a:rPr lang="gu-IN" sz="2800" dirty="0">
                <a:solidFill>
                  <a:srgbClr val="00B050"/>
                </a:solidFill>
              </a:rPr>
              <a:t>નિયમ મુજબ અન્ય પરિબળો સ્થિર રહે ત્યારે જો વસ્તુની કિમત વધે </a:t>
            </a:r>
            <a:r>
              <a:rPr lang="gu-IN" sz="2800" dirty="0" smtClean="0">
                <a:solidFill>
                  <a:srgbClr val="00B050"/>
                </a:solidFill>
              </a:rPr>
              <a:t>તો </a:t>
            </a:r>
            <a:r>
              <a:rPr lang="gu-IN" sz="2800" dirty="0">
                <a:solidFill>
                  <a:srgbClr val="00B050"/>
                </a:solidFill>
              </a:rPr>
              <a:t>તેના પુરવઠામાં વિસ્તાર થાય છે. અને જો તેની કિમત ઘટે તો તેના પુરવઠામાં </a:t>
            </a:r>
            <a:r>
              <a:rPr lang="gu-IN" sz="2800" dirty="0" smtClean="0">
                <a:solidFill>
                  <a:srgbClr val="00B050"/>
                </a:solidFill>
              </a:rPr>
              <a:t>સંકોચન </a:t>
            </a:r>
            <a:r>
              <a:rPr lang="gu-IN" sz="2800" dirty="0">
                <a:solidFill>
                  <a:srgbClr val="00B050"/>
                </a:solidFill>
              </a:rPr>
              <a:t>થાય છે. </a:t>
            </a:r>
            <a:endParaRPr lang="gu-IN" sz="2800" dirty="0" smtClean="0">
              <a:solidFill>
                <a:srgbClr val="00B050"/>
              </a:solidFill>
            </a:endParaRPr>
          </a:p>
          <a:p>
            <a:pPr algn="just"/>
            <a:endParaRPr lang="en-IN" sz="2800" dirty="0"/>
          </a:p>
          <a:p>
            <a:pPr algn="just"/>
            <a:r>
              <a:rPr lang="gu-IN" sz="2800" dirty="0"/>
              <a:t>	</a:t>
            </a:r>
            <a:r>
              <a:rPr lang="gu-IN" sz="2800" dirty="0" smtClean="0">
                <a:solidFill>
                  <a:srgbClr val="0070C0"/>
                </a:solidFill>
              </a:rPr>
              <a:t>આમ </a:t>
            </a:r>
            <a:r>
              <a:rPr lang="gu-IN" sz="2800" dirty="0">
                <a:solidFill>
                  <a:srgbClr val="0070C0"/>
                </a:solidFill>
              </a:rPr>
              <a:t>વસ્તુની કિંમત માં ફેરફાર એ કારણ એ છે અને વસ્તુના પુરવઠામાં ફેરફાર </a:t>
            </a:r>
            <a:r>
              <a:rPr lang="gu-IN" sz="2800" dirty="0" smtClean="0">
                <a:solidFill>
                  <a:srgbClr val="0070C0"/>
                </a:solidFill>
              </a:rPr>
              <a:t>એ </a:t>
            </a:r>
            <a:r>
              <a:rPr lang="gu-IN" sz="2800" dirty="0">
                <a:solidFill>
                  <a:srgbClr val="0070C0"/>
                </a:solidFill>
              </a:rPr>
              <a:t>અસર છે વસ્તુની કિંમત અને વસ્તુના પુરવઠા વચ્ચે સીધો સંબંધ છે . પ્રો.માર્સલ </a:t>
            </a:r>
            <a:r>
              <a:rPr lang="gu-IN" sz="2800" dirty="0" smtClean="0">
                <a:solidFill>
                  <a:srgbClr val="0070C0"/>
                </a:solidFill>
              </a:rPr>
              <a:t>કિંમત </a:t>
            </a:r>
            <a:r>
              <a:rPr lang="gu-IN" sz="2800" dirty="0">
                <a:solidFill>
                  <a:srgbClr val="0070C0"/>
                </a:solidFill>
              </a:rPr>
              <a:t>અને પુરવઠા વચ્ચે નો કાર્યકારણ નો આ સંબંધ પુરવઠાના નિયમ દ્વારા દર્શાવ્યો છે</a:t>
            </a:r>
            <a:endParaRPr lang="en-IN" sz="2800" dirty="0">
              <a:solidFill>
                <a:srgbClr val="0070C0"/>
              </a:solidFill>
            </a:endParaRPr>
          </a:p>
        </p:txBody>
      </p:sp>
    </p:spTree>
    <p:extLst>
      <p:ext uri="{BB962C8B-B14F-4D97-AF65-F5344CB8AC3E}">
        <p14:creationId xmlns:p14="http://schemas.microsoft.com/office/powerpoint/2010/main" xmlns="" val="1953989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0"/>
            <a:ext cx="6189515" cy="707886"/>
          </a:xfrm>
          <a:prstGeom prst="rect">
            <a:avLst/>
          </a:prstGeom>
        </p:spPr>
        <p:txBody>
          <a:bodyPr wrap="none">
            <a:spAutoFit/>
          </a:bodyPr>
          <a:lstStyle/>
          <a:p>
            <a:pPr marL="457200" indent="-457200">
              <a:buFont typeface="Wingdings" panose="05000000000000000000" pitchFamily="2" charset="2"/>
              <a:buChar char="Ø"/>
            </a:pPr>
            <a:r>
              <a:rPr lang="gu-IN" sz="400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	પુરવઠાના નિયમની ધારણાઓ</a:t>
            </a:r>
            <a:r>
              <a:rPr lang="en-IN" sz="4000"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a:t>
            </a:r>
            <a:endParaRPr lang="en-IN" sz="4000" dirty="0">
              <a:ln w="0"/>
              <a:solidFill>
                <a:srgbClr val="FF0000"/>
              </a:solidFill>
              <a:effectLst>
                <a:outerShdw blurRad="38100" dist="19050" dir="2700000" algn="tl" rotWithShape="0">
                  <a:schemeClr val="dk1">
                    <a:alpha val="40000"/>
                  </a:schemeClr>
                </a:outerShdw>
              </a:effectLst>
            </a:endParaRPr>
          </a:p>
        </p:txBody>
      </p:sp>
      <p:sp>
        <p:nvSpPr>
          <p:cNvPr id="3" name="Rectangle 2"/>
          <p:cNvSpPr/>
          <p:nvPr/>
        </p:nvSpPr>
        <p:spPr>
          <a:xfrm>
            <a:off x="304800" y="990600"/>
            <a:ext cx="8305800" cy="5683607"/>
          </a:xfrm>
          <a:prstGeom prst="rect">
            <a:avLst/>
          </a:prstGeom>
        </p:spPr>
        <p:txBody>
          <a:bodyPr wrap="square">
            <a:spAutoFit/>
          </a:bodyPr>
          <a:lstStyle/>
          <a:p>
            <a:pPr marL="318770" algn="just">
              <a:lnSpc>
                <a:spcPct val="110000"/>
              </a:lnSpc>
              <a:spcAft>
                <a:spcPts val="600"/>
              </a:spcAft>
            </a:pPr>
            <a:r>
              <a:rPr lang="gu-IN" sz="2400" dirty="0" smtClean="0">
                <a:latin typeface="Shruti" panose="02000500000000000000" pitchFamily="2"/>
                <a:ea typeface="Times New Roman" panose="02020603050405020304" pitchFamily="18" charset="0"/>
                <a:cs typeface="Arial Unicode MS" panose="020B0604020202020204" pitchFamily="34" charset="-128"/>
              </a:rPr>
              <a:t>	</a:t>
            </a:r>
            <a:r>
              <a:rPr lang="gu-IN" sz="2400" dirty="0" smtClean="0">
                <a:solidFill>
                  <a:srgbClr val="0070C0"/>
                </a:solidFill>
                <a:latin typeface="Shruti" panose="02000500000000000000" pitchFamily="2"/>
                <a:ea typeface="Times New Roman" panose="02020603050405020304" pitchFamily="18" charset="0"/>
                <a:cs typeface="Arial Unicode MS" panose="020B0604020202020204" pitchFamily="34" charset="-128"/>
              </a:rPr>
              <a:t>કિંમત </a:t>
            </a:r>
            <a:r>
              <a:rPr lang="gu-IN" sz="24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અને પુરવઠા વચ્ચે કારણ અને પરિણામ વચ્ચે નો સંબંધ સ્થાપિત કરતી વખતે જે બીજી બીજી બાબતો સ્થિર ધારી લેવામાં આવે છે તે પુરવઠા નિયમની ધારણાઓ બને છે</a:t>
            </a:r>
            <a:r>
              <a:rPr lang="gu-IN" sz="2400" dirty="0">
                <a:latin typeface="Shruti" panose="02000500000000000000" pitchFamily="2"/>
                <a:ea typeface="Times New Roman" panose="02020603050405020304" pitchFamily="18" charset="0"/>
              </a:rPr>
              <a:t>. </a:t>
            </a:r>
            <a:endParaRPr lang="en-IN" sz="2400" dirty="0">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FF0000"/>
                </a:solidFill>
                <a:latin typeface="Shruti" panose="02000500000000000000" pitchFamily="2"/>
                <a:ea typeface="Times New Roman" panose="02020603050405020304" pitchFamily="18" charset="0"/>
              </a:rPr>
              <a:t>(1)</a:t>
            </a:r>
            <a:r>
              <a:rPr lang="en-US" sz="2400" dirty="0">
                <a:solidFill>
                  <a:srgbClr val="FF000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FF0000"/>
                </a:solidFill>
                <a:latin typeface="Shruti" panose="02000500000000000000" pitchFamily="2"/>
                <a:ea typeface="Times New Roman" panose="02020603050405020304" pitchFamily="18" charset="0"/>
                <a:cs typeface="Arial Unicode MS" panose="020B0604020202020204" pitchFamily="34" charset="-128"/>
              </a:rPr>
              <a:t>ઉત્પાદન પદ્ધતિ સ્થિર હોવી જોઈએ </a:t>
            </a:r>
            <a:r>
              <a:rPr lang="gu-IN" sz="2400" dirty="0">
                <a:solidFill>
                  <a:srgbClr val="FF0000"/>
                </a:solidFill>
                <a:latin typeface="Shruti" panose="02000500000000000000" pitchFamily="2"/>
                <a:ea typeface="Times New Roman" panose="02020603050405020304" pitchFamily="18" charset="0"/>
              </a:rPr>
              <a:t>.</a:t>
            </a:r>
            <a:r>
              <a:rPr lang="gu-IN" sz="2400" dirty="0">
                <a:latin typeface="Shruti" panose="02000500000000000000" pitchFamily="2"/>
                <a:ea typeface="Times New Roman" panose="02020603050405020304" pitchFamily="18" charset="0"/>
              </a:rPr>
              <a:t> </a:t>
            </a:r>
            <a:endParaRPr lang="en-IN" sz="2400" dirty="0">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00B050"/>
                </a:solidFill>
                <a:latin typeface="Shruti" panose="02000500000000000000" pitchFamily="2"/>
                <a:ea typeface="Times New Roman" panose="02020603050405020304" pitchFamily="18" charset="0"/>
              </a:rPr>
              <a:t>(2) </a:t>
            </a:r>
            <a:r>
              <a:rPr lang="en-US" sz="2400" dirty="0">
                <a:solidFill>
                  <a:srgbClr val="00B05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00B050"/>
                </a:solidFill>
                <a:latin typeface="Shruti" panose="02000500000000000000" pitchFamily="2"/>
                <a:ea typeface="Times New Roman" panose="02020603050405020304" pitchFamily="18" charset="0"/>
                <a:cs typeface="Arial Unicode MS" panose="020B0604020202020204" pitchFamily="34" charset="-128"/>
              </a:rPr>
              <a:t>સાધનોના ભાવો સ્થિર હોવા જોઈએ </a:t>
            </a:r>
            <a:r>
              <a:rPr lang="gu-IN" sz="2400" dirty="0">
                <a:latin typeface="Shruti" panose="02000500000000000000" pitchFamily="2"/>
                <a:ea typeface="Times New Roman" panose="02020603050405020304" pitchFamily="18" charset="0"/>
              </a:rPr>
              <a:t>. </a:t>
            </a:r>
            <a:endParaRPr lang="en-IN" sz="2400" dirty="0">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0070C0"/>
                </a:solidFill>
                <a:latin typeface="Shruti" panose="02000500000000000000" pitchFamily="2"/>
                <a:ea typeface="Times New Roman" panose="02020603050405020304" pitchFamily="18" charset="0"/>
              </a:rPr>
              <a:t>(3)</a:t>
            </a:r>
            <a:r>
              <a:rPr lang="en-US" sz="2400" dirty="0">
                <a:solidFill>
                  <a:srgbClr val="0070C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0070C0"/>
                </a:solidFill>
                <a:latin typeface="Shruti" panose="02000500000000000000" pitchFamily="2"/>
                <a:ea typeface="Times New Roman" panose="02020603050405020304" pitchFamily="18" charset="0"/>
                <a:cs typeface="Arial Unicode MS" panose="020B0604020202020204" pitchFamily="34" charset="-128"/>
              </a:rPr>
              <a:t>અન્ય ચીજવસ્તુઓના ભાવો સ્થિર હોવા જોઈએ </a:t>
            </a:r>
            <a:r>
              <a:rPr lang="gu-IN" sz="2400" dirty="0">
                <a:solidFill>
                  <a:srgbClr val="0070C0"/>
                </a:solidFill>
                <a:latin typeface="Shruti" panose="02000500000000000000" pitchFamily="2"/>
                <a:ea typeface="Times New Roman" panose="02020603050405020304" pitchFamily="18" charset="0"/>
              </a:rPr>
              <a:t>. </a:t>
            </a:r>
            <a:endParaRPr lang="en-IN" sz="2400" dirty="0">
              <a:solidFill>
                <a:srgbClr val="0070C0"/>
              </a:solidFill>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chemeClr val="accent1">
                    <a:lumMod val="75000"/>
                  </a:schemeClr>
                </a:solidFill>
                <a:latin typeface="Shruti" panose="02000500000000000000" pitchFamily="2"/>
                <a:ea typeface="Times New Roman" panose="02020603050405020304" pitchFamily="18" charset="0"/>
              </a:rPr>
              <a:t>(4)</a:t>
            </a:r>
            <a:r>
              <a:rPr lang="en-US" sz="2400" dirty="0">
                <a:solidFill>
                  <a:schemeClr val="accent1">
                    <a:lumMod val="75000"/>
                  </a:schemeClr>
                </a:solidFill>
                <a:latin typeface="Shruti" panose="02000500000000000000" pitchFamily="2"/>
                <a:ea typeface="Times New Roman" panose="02020603050405020304" pitchFamily="18" charset="0"/>
                <a:cs typeface="Shruti" panose="02000500000000000000" pitchFamily="2"/>
              </a:rPr>
              <a:t>	</a:t>
            </a:r>
            <a:r>
              <a:rPr lang="gu-IN" sz="2400" dirty="0">
                <a:solidFill>
                  <a:schemeClr val="accent1">
                    <a:lumMod val="75000"/>
                  </a:schemeClr>
                </a:solidFill>
                <a:latin typeface="Shruti" panose="02000500000000000000" pitchFamily="2"/>
                <a:ea typeface="Times New Roman" panose="02020603050405020304" pitchFamily="18" charset="0"/>
                <a:cs typeface="Arial Unicode MS" panose="020B0604020202020204" pitchFamily="34" charset="-128"/>
              </a:rPr>
              <a:t>ભાવિ ભાવો વિશેના અંદાજો ન હોવા જોઈએ </a:t>
            </a:r>
            <a:r>
              <a:rPr lang="gu-IN" sz="2400" dirty="0">
                <a:solidFill>
                  <a:schemeClr val="accent1">
                    <a:lumMod val="75000"/>
                  </a:schemeClr>
                </a:solidFill>
                <a:latin typeface="Shruti" panose="02000500000000000000" pitchFamily="2"/>
                <a:ea typeface="Times New Roman" panose="02020603050405020304" pitchFamily="18" charset="0"/>
              </a:rPr>
              <a:t>. </a:t>
            </a:r>
            <a:endParaRPr lang="en-IN" sz="2400" dirty="0">
              <a:solidFill>
                <a:schemeClr val="accent1">
                  <a:lumMod val="75000"/>
                </a:schemeClr>
              </a:solidFill>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00B0F0"/>
                </a:solidFill>
                <a:latin typeface="Shruti" panose="02000500000000000000" pitchFamily="2"/>
                <a:ea typeface="Times New Roman" panose="02020603050405020304" pitchFamily="18" charset="0"/>
              </a:rPr>
              <a:t>(5)</a:t>
            </a:r>
            <a:r>
              <a:rPr lang="en-US" sz="2400" dirty="0">
                <a:solidFill>
                  <a:srgbClr val="00B0F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00B0F0"/>
                </a:solidFill>
                <a:latin typeface="Shruti" panose="02000500000000000000" pitchFamily="2"/>
                <a:ea typeface="Times New Roman" panose="02020603050405020304" pitchFamily="18" charset="0"/>
                <a:cs typeface="Arial Unicode MS" panose="020B0604020202020204" pitchFamily="34" charset="-128"/>
              </a:rPr>
              <a:t>પેઢીઓ ની સંખ્યા સ્થિર હોવી જોઈએ </a:t>
            </a:r>
            <a:r>
              <a:rPr lang="gu-IN" sz="2400" dirty="0">
                <a:solidFill>
                  <a:srgbClr val="00B0F0"/>
                </a:solidFill>
                <a:latin typeface="Shruti" panose="02000500000000000000" pitchFamily="2"/>
                <a:ea typeface="Times New Roman" panose="02020603050405020304" pitchFamily="18" charset="0"/>
              </a:rPr>
              <a:t>.</a:t>
            </a:r>
            <a:r>
              <a:rPr lang="gu-IN" sz="2400" dirty="0">
                <a:latin typeface="Shruti" panose="02000500000000000000" pitchFamily="2"/>
                <a:ea typeface="Times New Roman" panose="02020603050405020304" pitchFamily="18" charset="0"/>
              </a:rPr>
              <a:t> </a:t>
            </a:r>
            <a:endParaRPr lang="en-IN" sz="2400" dirty="0">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FF0000"/>
                </a:solidFill>
                <a:latin typeface="Shruti" panose="02000500000000000000" pitchFamily="2"/>
                <a:ea typeface="Times New Roman" panose="02020603050405020304" pitchFamily="18" charset="0"/>
              </a:rPr>
              <a:t>(6)</a:t>
            </a:r>
            <a:r>
              <a:rPr lang="en-US" sz="2400" dirty="0">
                <a:solidFill>
                  <a:srgbClr val="FF000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FF0000"/>
                </a:solidFill>
                <a:latin typeface="Shruti" panose="02000500000000000000" pitchFamily="2"/>
                <a:ea typeface="Times New Roman" panose="02020603050405020304" pitchFamily="18" charset="0"/>
                <a:cs typeface="Arial Unicode MS" panose="020B0604020202020204" pitchFamily="34" charset="-128"/>
              </a:rPr>
              <a:t>પેઢીનો નફાનો ઉદ્દેશ સ્થિર હોવો જોઈએ </a:t>
            </a:r>
            <a:r>
              <a:rPr lang="gu-IN" sz="2400" dirty="0">
                <a:solidFill>
                  <a:srgbClr val="FF0000"/>
                </a:solidFill>
                <a:latin typeface="Shruti" panose="02000500000000000000" pitchFamily="2"/>
                <a:ea typeface="Times New Roman" panose="02020603050405020304" pitchFamily="18" charset="0"/>
              </a:rPr>
              <a:t>.</a:t>
            </a:r>
            <a:endParaRPr lang="en-IN" sz="2400" dirty="0">
              <a:solidFill>
                <a:srgbClr val="FF0000"/>
              </a:solidFill>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002060"/>
                </a:solidFill>
                <a:latin typeface="Shruti" panose="02000500000000000000" pitchFamily="2"/>
                <a:ea typeface="Times New Roman" panose="02020603050405020304" pitchFamily="18" charset="0"/>
              </a:rPr>
              <a:t>(7)</a:t>
            </a:r>
            <a:r>
              <a:rPr lang="en-US" sz="2400" dirty="0">
                <a:solidFill>
                  <a:srgbClr val="00206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002060"/>
                </a:solidFill>
                <a:latin typeface="Shruti" panose="02000500000000000000" pitchFamily="2"/>
                <a:ea typeface="Times New Roman" panose="02020603050405020304" pitchFamily="18" charset="0"/>
                <a:cs typeface="Arial Unicode MS" panose="020B0604020202020204" pitchFamily="34" charset="-128"/>
              </a:rPr>
              <a:t>સરકારની આર્થિક નીતિ સ્થિર હોવી જોઈએ </a:t>
            </a:r>
            <a:r>
              <a:rPr lang="gu-IN" sz="2400" dirty="0">
                <a:solidFill>
                  <a:srgbClr val="002060"/>
                </a:solidFill>
                <a:latin typeface="Shruti" panose="02000500000000000000" pitchFamily="2"/>
                <a:ea typeface="Times New Roman" panose="02020603050405020304" pitchFamily="18" charset="0"/>
              </a:rPr>
              <a:t>. </a:t>
            </a:r>
            <a:endParaRPr lang="en-IN" sz="2400" dirty="0">
              <a:solidFill>
                <a:srgbClr val="002060"/>
              </a:solidFill>
              <a:latin typeface="Calibri" panose="020F0502020204030204" pitchFamily="34" charset="0"/>
              <a:ea typeface="Times New Roman" panose="02020603050405020304" pitchFamily="18" charset="0"/>
              <a:cs typeface="Shruti" panose="02000500000000000000" pitchFamily="2"/>
            </a:endParaRPr>
          </a:p>
          <a:p>
            <a:pPr indent="318770" algn="just">
              <a:lnSpc>
                <a:spcPct val="115000"/>
              </a:lnSpc>
              <a:spcAft>
                <a:spcPts val="1000"/>
              </a:spcAft>
            </a:pPr>
            <a:r>
              <a:rPr lang="gu-IN" sz="2400" dirty="0">
                <a:solidFill>
                  <a:srgbClr val="7030A0"/>
                </a:solidFill>
                <a:latin typeface="Shruti" panose="02000500000000000000" pitchFamily="2"/>
                <a:ea typeface="Times New Roman" panose="02020603050405020304" pitchFamily="18" charset="0"/>
              </a:rPr>
              <a:t>(8) </a:t>
            </a:r>
            <a:r>
              <a:rPr lang="en-US" sz="2400" dirty="0">
                <a:solidFill>
                  <a:srgbClr val="7030A0"/>
                </a:solidFill>
                <a:latin typeface="Shruti" panose="02000500000000000000" pitchFamily="2"/>
                <a:ea typeface="Times New Roman" panose="02020603050405020304" pitchFamily="18" charset="0"/>
                <a:cs typeface="Shruti" panose="02000500000000000000" pitchFamily="2"/>
              </a:rPr>
              <a:t>	</a:t>
            </a:r>
            <a:r>
              <a:rPr lang="gu-IN" sz="2400" dirty="0">
                <a:solidFill>
                  <a:srgbClr val="7030A0"/>
                </a:solidFill>
                <a:latin typeface="Shruti" panose="02000500000000000000" pitchFamily="2"/>
                <a:ea typeface="Times New Roman" panose="02020603050405020304" pitchFamily="18" charset="0"/>
                <a:cs typeface="Arial Unicode MS" panose="020B0604020202020204" pitchFamily="34" charset="-128"/>
              </a:rPr>
              <a:t>વાહનવ્યવહાર તથા બેંકની સગવડો સ્થિર હોવી જોઈએ </a:t>
            </a:r>
            <a:r>
              <a:rPr lang="gu-IN" sz="2400" dirty="0">
                <a:solidFill>
                  <a:srgbClr val="7030A0"/>
                </a:solidFill>
                <a:latin typeface="Shruti" panose="02000500000000000000" pitchFamily="2"/>
                <a:ea typeface="Times New Roman" panose="02020603050405020304" pitchFamily="18" charset="0"/>
              </a:rPr>
              <a:t>.</a:t>
            </a:r>
            <a:endParaRPr lang="en-IN" sz="2400" dirty="0">
              <a:solidFill>
                <a:srgbClr val="7030A0"/>
              </a:solidFill>
              <a:effectLst/>
              <a:latin typeface="Calibri" panose="020F0502020204030204" pitchFamily="34" charset="0"/>
              <a:ea typeface="Times New Roman" panose="02020603050405020304" pitchFamily="18" charset="0"/>
              <a:cs typeface="Shruti" panose="02000500000000000000" pitchFamily="2"/>
            </a:endParaRPr>
          </a:p>
        </p:txBody>
      </p:sp>
    </p:spTree>
    <p:extLst>
      <p:ext uri="{BB962C8B-B14F-4D97-AF65-F5344CB8AC3E}">
        <p14:creationId xmlns:p14="http://schemas.microsoft.com/office/powerpoint/2010/main" xmlns="" val="279087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228600"/>
            <a:ext cx="5549917" cy="646331"/>
          </a:xfrm>
          <a:prstGeom prst="rect">
            <a:avLst/>
          </a:prstGeom>
        </p:spPr>
        <p:txBody>
          <a:bodyPr wrap="none">
            <a:spAutoFit/>
          </a:bodyPr>
          <a:lstStyle/>
          <a:p>
            <a:r>
              <a:rPr lang="gu-IN" sz="3600" dirty="0">
                <a:ln w="0"/>
                <a:solidFill>
                  <a:srgbClr val="FF0000"/>
                </a:solidFill>
                <a:effectLst>
                  <a:outerShdw blurRad="38100" dist="19050" dir="2700000" algn="tl" rotWithShape="0">
                    <a:schemeClr val="dk1">
                      <a:alpha val="40000"/>
                    </a:schemeClr>
                  </a:outerShdw>
                </a:effectLst>
              </a:rPr>
              <a:t>પુરવઠાના નિયમની અનુસૂચિ</a:t>
            </a:r>
            <a:endParaRPr lang="en-IN" sz="3600" dirty="0">
              <a:ln w="0"/>
              <a:solidFill>
                <a:srgbClr val="FF0000"/>
              </a:solidFill>
              <a:effectLst>
                <a:outerShdw blurRad="38100" dist="19050" dir="2700000" algn="tl" rotWithShape="0">
                  <a:schemeClr val="dk1">
                    <a:alpha val="40000"/>
                  </a:schemeClr>
                </a:outerShdw>
              </a:effectLst>
            </a:endParaRPr>
          </a:p>
        </p:txBody>
      </p:sp>
      <p:sp>
        <p:nvSpPr>
          <p:cNvPr id="4" name="Rectangle 3"/>
          <p:cNvSpPr/>
          <p:nvPr/>
        </p:nvSpPr>
        <p:spPr>
          <a:xfrm>
            <a:off x="457200" y="1143000"/>
            <a:ext cx="7848600" cy="4922373"/>
          </a:xfrm>
          <a:prstGeom prst="rect">
            <a:avLst/>
          </a:prstGeom>
        </p:spPr>
        <p:txBody>
          <a:bodyPr wrap="square">
            <a:spAutoFit/>
          </a:bodyPr>
          <a:lstStyle/>
          <a:p>
            <a:pPr algn="ctr">
              <a:spcAft>
                <a:spcPts val="1000"/>
              </a:spcAft>
            </a:pPr>
            <a:r>
              <a:rPr lang="en-US" sz="1600" dirty="0">
                <a:latin typeface="Shruti" panose="02000500000000000000" pitchFamily="2"/>
                <a:ea typeface="Times New Roman" panose="02020603050405020304" pitchFamily="18" charset="0"/>
                <a:cs typeface="Shruti" panose="02000500000000000000" pitchFamily="2"/>
              </a:rPr>
              <a:t> </a:t>
            </a:r>
            <a:r>
              <a:rPr lang="gu-IN" sz="1600" dirty="0" smtClean="0">
                <a:latin typeface="Shruti" panose="02000500000000000000" pitchFamily="2"/>
                <a:ea typeface="Times New Roman" panose="02020603050405020304" pitchFamily="18" charset="0"/>
                <a:cs typeface="Shruti" panose="02000500000000000000" pitchFamily="2"/>
              </a:rPr>
              <a:t> </a:t>
            </a:r>
            <a:r>
              <a:rPr lang="en-IN" sz="1600" dirty="0" smtClean="0">
                <a:latin typeface="Shruti" panose="02000500000000000000" pitchFamily="2"/>
                <a:ea typeface="Times New Roman" panose="02020603050405020304" pitchFamily="18" charset="0"/>
                <a:cs typeface="Shruti" panose="02000500000000000000" pitchFamily="2"/>
              </a:rPr>
              <a:t>	</a:t>
            </a:r>
            <a:r>
              <a:rPr lang="gu-IN" sz="2400" dirty="0" smtClean="0">
                <a:latin typeface="Shruti" panose="02000500000000000000" pitchFamily="2"/>
                <a:ea typeface="Times New Roman" panose="02020603050405020304" pitchFamily="18" charset="0"/>
                <a:cs typeface="Arial Unicode MS" panose="020B0604020202020204" pitchFamily="34" charset="-128"/>
              </a:rPr>
              <a:t>કિંમત </a:t>
            </a:r>
            <a:r>
              <a:rPr lang="gu-IN" sz="2400" dirty="0">
                <a:latin typeface="Shruti" panose="02000500000000000000" pitchFamily="2"/>
                <a:ea typeface="Times New Roman" panose="02020603050405020304" pitchFamily="18" charset="0"/>
              </a:rPr>
              <a:t>.              </a:t>
            </a:r>
            <a:r>
              <a:rPr lang="en-US" sz="2400" dirty="0">
                <a:latin typeface="Shruti" panose="02000500000000000000" pitchFamily="2"/>
                <a:ea typeface="Times New Roman" panose="02020603050405020304" pitchFamily="18" charset="0"/>
                <a:cs typeface="Shruti" panose="02000500000000000000" pitchFamily="2"/>
              </a:rPr>
              <a:t>   </a:t>
            </a:r>
            <a:r>
              <a:rPr lang="en-US" sz="2400" dirty="0" smtClean="0">
                <a:latin typeface="Shruti" panose="02000500000000000000" pitchFamily="2"/>
                <a:ea typeface="Times New Roman" panose="02020603050405020304" pitchFamily="18" charset="0"/>
                <a:cs typeface="Shruti" panose="02000500000000000000" pitchFamily="2"/>
              </a:rPr>
              <a:t> </a:t>
            </a:r>
            <a:r>
              <a:rPr lang="gu-IN" sz="2400" dirty="0" smtClean="0">
                <a:latin typeface="Shruti" panose="02000500000000000000" pitchFamily="2"/>
                <a:ea typeface="Times New Roman" panose="02020603050405020304" pitchFamily="18" charset="0"/>
                <a:cs typeface="Arial Unicode MS" panose="020B0604020202020204" pitchFamily="34" charset="-128"/>
              </a:rPr>
              <a:t>પુરવઠો</a:t>
            </a:r>
            <a:r>
              <a:rPr lang="gu-IN" sz="2400" dirty="0">
                <a:latin typeface="Shruti" panose="02000500000000000000" pitchFamily="2"/>
                <a:ea typeface="Times New Roman" panose="02020603050405020304" pitchFamily="18" charset="0"/>
              </a:rPr>
              <a:t>.        </a:t>
            </a:r>
            <a:r>
              <a:rPr lang="gu-IN" sz="2400" dirty="0" smtClean="0">
                <a:latin typeface="Shruti" panose="02000500000000000000" pitchFamily="2"/>
                <a:ea typeface="Times New Roman" panose="02020603050405020304" pitchFamily="18" charset="0"/>
              </a:rPr>
              <a:t> </a:t>
            </a:r>
            <a:r>
              <a:rPr lang="en-IN" sz="2400" dirty="0" smtClean="0">
                <a:latin typeface="Shruti" panose="02000500000000000000" pitchFamily="2"/>
                <a:ea typeface="Times New Roman" panose="02020603050405020304" pitchFamily="18" charset="0"/>
                <a:cs typeface="Shruti" panose="02000500000000000000" pitchFamily="2"/>
              </a:rPr>
              <a:t> </a:t>
            </a:r>
            <a:r>
              <a:rPr lang="gu-IN" sz="2400" dirty="0" smtClean="0">
                <a:latin typeface="Shruti" panose="02000500000000000000" pitchFamily="2"/>
                <a:ea typeface="Times New Roman" panose="02020603050405020304" pitchFamily="18" charset="0"/>
                <a:cs typeface="Shruti" panose="02000500000000000000" pitchFamily="2"/>
              </a:rPr>
              <a:t>  </a:t>
            </a:r>
          </a:p>
          <a:p>
            <a:pPr algn="ctr">
              <a:spcAft>
                <a:spcPts val="1000"/>
              </a:spcAft>
            </a:pPr>
            <a:r>
              <a:rPr lang="en-IN" sz="2400" dirty="0" smtClean="0">
                <a:latin typeface="Shruti" panose="02000500000000000000" pitchFamily="2"/>
                <a:ea typeface="Times New Roman" panose="02020603050405020304" pitchFamily="18" charset="0"/>
              </a:rPr>
              <a:t>	</a:t>
            </a:r>
            <a:r>
              <a:rPr lang="gu-IN" sz="2400" dirty="0" smtClean="0">
                <a:latin typeface="Shruti" panose="02000500000000000000" pitchFamily="2"/>
                <a:ea typeface="Times New Roman" panose="02020603050405020304" pitchFamily="18" charset="0"/>
              </a:rPr>
              <a:t>(</a:t>
            </a:r>
            <a:r>
              <a:rPr lang="gu-IN" sz="2400" dirty="0" smtClean="0">
                <a:latin typeface="Shruti" panose="02000500000000000000" pitchFamily="2"/>
                <a:ea typeface="Times New Roman" panose="02020603050405020304" pitchFamily="18" charset="0"/>
                <a:cs typeface="Arial Unicode MS" panose="020B0604020202020204" pitchFamily="34" charset="-128"/>
              </a:rPr>
              <a:t>રૂ</a:t>
            </a:r>
            <a:r>
              <a:rPr lang="gu-IN" sz="2400" dirty="0" smtClean="0">
                <a:latin typeface="Shruti" panose="02000500000000000000" pitchFamily="2"/>
                <a:ea typeface="Times New Roman" panose="02020603050405020304" pitchFamily="18" charset="0"/>
              </a:rPr>
              <a:t>.</a:t>
            </a:r>
            <a:r>
              <a:rPr lang="gu-IN" sz="2400" dirty="0" smtClean="0">
                <a:latin typeface="Shruti" panose="02000500000000000000" pitchFamily="2"/>
                <a:ea typeface="Times New Roman" panose="02020603050405020304" pitchFamily="18" charset="0"/>
                <a:cs typeface="Arial Unicode MS" panose="020B0604020202020204" pitchFamily="34" charset="-128"/>
              </a:rPr>
              <a:t>માં </a:t>
            </a:r>
            <a:r>
              <a:rPr lang="gu-IN" sz="2400" dirty="0">
                <a:latin typeface="Shruti" panose="02000500000000000000" pitchFamily="2"/>
                <a:ea typeface="Times New Roman" panose="02020603050405020304" pitchFamily="18" charset="0"/>
              </a:rPr>
              <a:t>)</a:t>
            </a:r>
            <a:r>
              <a:rPr lang="en-IN" sz="2400" dirty="0">
                <a:latin typeface="Shruti" panose="02000500000000000000" pitchFamily="2"/>
                <a:ea typeface="Times New Roman" panose="02020603050405020304" pitchFamily="18" charset="0"/>
                <a:cs typeface="Shruti" panose="02000500000000000000" pitchFamily="2"/>
              </a:rPr>
              <a:t>               </a:t>
            </a:r>
            <a:r>
              <a:rPr lang="gu-IN" sz="2400" dirty="0" smtClean="0">
                <a:latin typeface="Shruti" panose="02000500000000000000" pitchFamily="2"/>
                <a:ea typeface="Times New Roman" panose="02020603050405020304" pitchFamily="18" charset="0"/>
              </a:rPr>
              <a:t>(</a:t>
            </a:r>
            <a:r>
              <a:rPr lang="gu-IN" sz="2400" dirty="0" smtClean="0">
                <a:latin typeface="Shruti" panose="02000500000000000000" pitchFamily="2"/>
                <a:ea typeface="Times New Roman" panose="02020603050405020304" pitchFamily="18" charset="0"/>
                <a:cs typeface="Arial Unicode MS" panose="020B0604020202020204" pitchFamily="34" charset="-128"/>
              </a:rPr>
              <a:t>કિલો</a:t>
            </a:r>
            <a:r>
              <a:rPr lang="gu-IN" sz="2400" dirty="0" smtClean="0">
                <a:latin typeface="Shruti" panose="02000500000000000000" pitchFamily="2"/>
                <a:ea typeface="Times New Roman" panose="02020603050405020304" pitchFamily="18" charset="0"/>
              </a:rPr>
              <a:t>.</a:t>
            </a:r>
            <a:r>
              <a:rPr lang="gu-IN" sz="2400" dirty="0" smtClean="0">
                <a:latin typeface="Shruti" panose="02000500000000000000" pitchFamily="2"/>
                <a:ea typeface="Times New Roman" panose="02020603050405020304" pitchFamily="18" charset="0"/>
                <a:cs typeface="Arial Unicode MS" panose="020B0604020202020204" pitchFamily="34" charset="-128"/>
              </a:rPr>
              <a:t>માં</a:t>
            </a:r>
            <a:r>
              <a:rPr lang="gu-IN" sz="2400" dirty="0" smtClean="0">
                <a:latin typeface="Shruti" panose="02000500000000000000" pitchFamily="2"/>
                <a:ea typeface="Times New Roman" panose="02020603050405020304" pitchFamily="18" charset="0"/>
              </a:rPr>
              <a:t>)</a:t>
            </a:r>
          </a:p>
          <a:p>
            <a:pPr algn="ctr">
              <a:spcAft>
                <a:spcPts val="1000"/>
              </a:spcAft>
            </a:pPr>
            <a:r>
              <a:rPr lang="en-IN" sz="2400" dirty="0" smtClean="0"/>
              <a:t>	1 	</a:t>
            </a:r>
            <a:r>
              <a:rPr lang="en-IN" sz="2400" dirty="0"/>
              <a:t> </a:t>
            </a:r>
            <a:r>
              <a:rPr lang="en-IN" sz="2400" dirty="0" smtClean="0"/>
              <a:t> 	       	   100</a:t>
            </a:r>
          </a:p>
          <a:p>
            <a:pPr algn="ctr">
              <a:spcAft>
                <a:spcPts val="1000"/>
              </a:spcAft>
            </a:pPr>
            <a:r>
              <a:rPr lang="en-IN" sz="2400" dirty="0" smtClean="0"/>
              <a:t>	2                                  200</a:t>
            </a:r>
          </a:p>
          <a:p>
            <a:pPr algn="ctr">
              <a:spcAft>
                <a:spcPts val="1000"/>
              </a:spcAft>
            </a:pPr>
            <a:r>
              <a:rPr lang="en-IN" sz="2400" dirty="0" smtClean="0"/>
              <a:t>	3                                  300</a:t>
            </a:r>
          </a:p>
          <a:p>
            <a:pPr algn="ctr">
              <a:spcAft>
                <a:spcPts val="1000"/>
              </a:spcAft>
            </a:pPr>
            <a:r>
              <a:rPr lang="en-IN" sz="2400" dirty="0" smtClean="0"/>
              <a:t>	4                                  400</a:t>
            </a:r>
          </a:p>
          <a:p>
            <a:pPr algn="ctr">
              <a:spcAft>
                <a:spcPts val="1000"/>
              </a:spcAft>
            </a:pPr>
            <a:r>
              <a:rPr lang="en-IN" sz="2400" dirty="0" smtClean="0"/>
              <a:t>	5                                  500 </a:t>
            </a:r>
          </a:p>
          <a:p>
            <a:pPr algn="ctr">
              <a:spcAft>
                <a:spcPts val="1000"/>
              </a:spcAft>
            </a:pPr>
            <a:r>
              <a:rPr lang="en-IN" sz="2400" dirty="0" smtClean="0"/>
              <a:t>	6                                  600</a:t>
            </a:r>
          </a:p>
          <a:p>
            <a:pPr algn="just">
              <a:lnSpc>
                <a:spcPct val="115000"/>
              </a:lnSpc>
              <a:spcAft>
                <a:spcPts val="1000"/>
              </a:spcAft>
            </a:pPr>
            <a:r>
              <a:rPr lang="en-IN" sz="2400" dirty="0" smtClean="0"/>
              <a:t>	</a:t>
            </a:r>
            <a:r>
              <a:rPr lang="gu-IN" sz="2400" dirty="0" smtClean="0"/>
              <a:t>ઉપરની </a:t>
            </a:r>
            <a:r>
              <a:rPr lang="gu-IN" sz="2400" dirty="0"/>
              <a:t>અનુસૂચિ ના આધારે નીચે મુજબ ની પુરવઠાની રેખા દોરી શકાય.</a:t>
            </a:r>
            <a:endParaRPr lang="en-IN" sz="2400" dirty="0"/>
          </a:p>
        </p:txBody>
      </p:sp>
    </p:spTree>
    <p:extLst>
      <p:ext uri="{BB962C8B-B14F-4D97-AF65-F5344CB8AC3E}">
        <p14:creationId xmlns:p14="http://schemas.microsoft.com/office/powerpoint/2010/main" xmlns="" val="265961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1954"/>
            <a:ext cx="1524000" cy="646331"/>
          </a:xfrm>
          <a:prstGeom prst="rect">
            <a:avLst/>
          </a:prstGeom>
        </p:spPr>
        <p:txBody>
          <a:bodyPr wrap="square">
            <a:spAutoFit/>
          </a:bodyPr>
          <a:lstStyle/>
          <a:p>
            <a:r>
              <a:rPr lang="gu-IN" sz="3600" b="1" u="sng" dirty="0">
                <a:solidFill>
                  <a:srgbClr val="FF0000"/>
                </a:solidFill>
                <a:latin typeface="Shruti" panose="02000500000000000000" pitchFamily="2"/>
                <a:ea typeface="Times New Roman" panose="02020603050405020304" pitchFamily="18" charset="0"/>
                <a:cs typeface="Arial Unicode MS" panose="020B0604020202020204" pitchFamily="34" charset="-128"/>
              </a:rPr>
              <a:t>આકૃતિ</a:t>
            </a:r>
            <a:endParaRPr lang="en-IN" sz="3600" dirty="0">
              <a:solidFill>
                <a:srgbClr val="FF0000"/>
              </a:solidFill>
            </a:endParaRPr>
          </a:p>
        </p:txBody>
      </p:sp>
      <p:pic>
        <p:nvPicPr>
          <p:cNvPr id="3" name="Picture 2" descr="Scan1.JPG"/>
          <p:cNvPicPr/>
          <p:nvPr/>
        </p:nvPicPr>
        <p:blipFill>
          <a:blip r:embed="rId2"/>
          <a:stretch>
            <a:fillRect/>
          </a:stretch>
        </p:blipFill>
        <p:spPr>
          <a:xfrm>
            <a:off x="2133600" y="152400"/>
            <a:ext cx="4572000" cy="3276600"/>
          </a:xfrm>
          <a:prstGeom prst="rect">
            <a:avLst/>
          </a:prstGeom>
        </p:spPr>
      </p:pic>
      <p:sp>
        <p:nvSpPr>
          <p:cNvPr id="4" name="Rectangle 3"/>
          <p:cNvSpPr/>
          <p:nvPr/>
        </p:nvSpPr>
        <p:spPr>
          <a:xfrm>
            <a:off x="152400" y="3429000"/>
            <a:ext cx="8382000" cy="1764907"/>
          </a:xfrm>
          <a:prstGeom prst="rect">
            <a:avLst/>
          </a:prstGeom>
        </p:spPr>
        <p:txBody>
          <a:bodyPr wrap="square">
            <a:spAutoFit/>
          </a:bodyPr>
          <a:lstStyle/>
          <a:p>
            <a:pPr algn="just">
              <a:lnSpc>
                <a:spcPct val="115000"/>
              </a:lnSpc>
              <a:spcAft>
                <a:spcPts val="1000"/>
              </a:spcAft>
            </a:pPr>
            <a:r>
              <a:rPr lang="en-IN" b="1" dirty="0" smtClean="0">
                <a:latin typeface="Shruti" panose="02000500000000000000" pitchFamily="2"/>
                <a:ea typeface="Times New Roman" panose="02020603050405020304" pitchFamily="18" charset="0"/>
                <a:cs typeface="Arial Unicode MS" panose="020B0604020202020204" pitchFamily="34" charset="-128"/>
              </a:rPr>
              <a:t>	</a:t>
            </a:r>
            <a:r>
              <a:rPr lang="gu-IN" sz="2400" b="1" dirty="0" smtClean="0">
                <a:solidFill>
                  <a:srgbClr val="002060"/>
                </a:solidFill>
                <a:latin typeface="Shruti" panose="02000500000000000000" pitchFamily="2"/>
                <a:ea typeface="Times New Roman" panose="02020603050405020304" pitchFamily="18" charset="0"/>
                <a:cs typeface="Arial Unicode MS" panose="020B0604020202020204" pitchFamily="34" charset="-128"/>
              </a:rPr>
              <a:t>ઉપરની આકૃતિમાં </a:t>
            </a:r>
            <a:r>
              <a:rPr lang="gu-IN" sz="2400" b="1" dirty="0" smtClean="0">
                <a:solidFill>
                  <a:srgbClr val="002060"/>
                </a:solidFill>
                <a:latin typeface="Calibri" panose="020F0502020204030204" pitchFamily="34" charset="0"/>
                <a:ea typeface="Times New Roman" panose="02020603050405020304" pitchFamily="18" charset="0"/>
                <a:cs typeface="Arial Unicode MS" panose="020B0604020202020204" pitchFamily="34" charset="-128"/>
              </a:rPr>
              <a:t>OX</a:t>
            </a:r>
            <a:r>
              <a:rPr lang="gu-IN" sz="2400" b="1" dirty="0" smtClean="0">
                <a:solidFill>
                  <a:srgbClr val="002060"/>
                </a:solidFill>
                <a:latin typeface="Shruti" panose="02000500000000000000" pitchFamily="2"/>
                <a:ea typeface="Times New Roman" panose="02020603050405020304" pitchFamily="18" charset="0"/>
                <a:cs typeface="Arial Unicode MS" panose="020B0604020202020204" pitchFamily="34" charset="-128"/>
              </a:rPr>
              <a:t> રેખા પર વસ્તુનું પુરવઠો એકમોમાં દર્શાવી છે. </a:t>
            </a:r>
            <a:r>
              <a:rPr lang="gu-IN" sz="2400" b="1" dirty="0" smtClean="0">
                <a:solidFill>
                  <a:srgbClr val="002060"/>
                </a:solidFill>
                <a:latin typeface="Calibri" panose="020F0502020204030204" pitchFamily="34" charset="0"/>
                <a:ea typeface="Times New Roman" panose="02020603050405020304" pitchFamily="18" charset="0"/>
                <a:cs typeface="Arial Unicode MS" panose="020B0604020202020204" pitchFamily="34" charset="-128"/>
              </a:rPr>
              <a:t>OY</a:t>
            </a:r>
            <a:r>
              <a:rPr lang="gu-IN" sz="2400" b="1" dirty="0" smtClean="0">
                <a:solidFill>
                  <a:srgbClr val="002060"/>
                </a:solidFill>
                <a:latin typeface="Shruti" panose="02000500000000000000" pitchFamily="2"/>
                <a:ea typeface="Times New Roman" panose="02020603050405020304" pitchFamily="18" charset="0"/>
                <a:cs typeface="Arial Unicode MS" panose="020B0604020202020204" pitchFamily="34" charset="-128"/>
              </a:rPr>
              <a:t> રેખા પર વસ્તુની કિંમત રૂપિયામાં દર્શાવી છે. જે પુરવઠા રેખાનો ઢાળ ધન જોવા મળે છે. જે બે પરિબળોમાં વસ્તુની કિંમત અને પુરવઠા વચ્ચે સીધો સંબંધ દર્શાવ્યો છે.</a:t>
            </a:r>
            <a:endParaRPr lang="en-IN" sz="1600" dirty="0">
              <a:solidFill>
                <a:srgbClr val="002060"/>
              </a:solidFill>
              <a:effectLst/>
              <a:latin typeface="Calibri" panose="020F0502020204030204" pitchFamily="34" charset="0"/>
              <a:ea typeface="Times New Roman" panose="02020603050405020304" pitchFamily="18" charset="0"/>
              <a:cs typeface="Shruti" panose="02000500000000000000" pitchFamily="2"/>
            </a:endParaRPr>
          </a:p>
        </p:txBody>
      </p:sp>
      <p:sp>
        <p:nvSpPr>
          <p:cNvPr id="5" name="Rectangle 4"/>
          <p:cNvSpPr/>
          <p:nvPr/>
        </p:nvSpPr>
        <p:spPr>
          <a:xfrm>
            <a:off x="1090746" y="4899980"/>
            <a:ext cx="6505307" cy="587853"/>
          </a:xfrm>
          <a:prstGeom prst="rect">
            <a:avLst/>
          </a:prstGeom>
        </p:spPr>
        <p:txBody>
          <a:bodyPr wrap="none">
            <a:spAutoFit/>
          </a:bodyPr>
          <a:lstStyle/>
          <a:p>
            <a:pPr marL="285750" indent="-285750" algn="just">
              <a:lnSpc>
                <a:spcPct val="115000"/>
              </a:lnSpc>
              <a:spcAft>
                <a:spcPts val="1000"/>
              </a:spcAft>
              <a:buFont typeface="Wingdings" panose="05000000000000000000" pitchFamily="2" charset="2"/>
              <a:buChar char="Ø"/>
            </a:pPr>
            <a:r>
              <a:rPr lang="gu-IN" sz="2800" dirty="0">
                <a:ln w="0"/>
                <a:solidFill>
                  <a:srgbClr val="FF000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cs typeface="Arial Unicode MS" panose="020B0604020202020204" pitchFamily="34" charset="-128"/>
              </a:rPr>
              <a:t>પુરવઠા ના નિયમના અપાવદો  અથવા મર્યાદાવો </a:t>
            </a:r>
            <a:r>
              <a:rPr lang="gu-IN" sz="2800" dirty="0" smtClean="0">
                <a:ln w="0"/>
                <a:solidFill>
                  <a:srgbClr val="FF000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 </a:t>
            </a:r>
            <a:endParaRPr lang="en-IN" sz="240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Shruti" panose="02000500000000000000" pitchFamily="2"/>
            </a:endParaRPr>
          </a:p>
        </p:txBody>
      </p:sp>
      <p:sp>
        <p:nvSpPr>
          <p:cNvPr id="6" name="Rectangle 5"/>
          <p:cNvSpPr/>
          <p:nvPr/>
        </p:nvSpPr>
        <p:spPr>
          <a:xfrm>
            <a:off x="193507" y="5487833"/>
            <a:ext cx="2528256" cy="498598"/>
          </a:xfrm>
          <a:prstGeom prst="rect">
            <a:avLst/>
          </a:prstGeom>
          <a:solidFill>
            <a:schemeClr val="bg2">
              <a:lumMod val="90000"/>
            </a:schemeClr>
          </a:solidFill>
        </p:spPr>
        <p:txBody>
          <a:bodyPr wrap="none">
            <a:spAutoFit/>
          </a:bodyPr>
          <a:lstStyle/>
          <a:p>
            <a:pPr marL="342900" lvl="0" indent="-342900" algn="just">
              <a:lnSpc>
                <a:spcPct val="110000"/>
              </a:lnSpc>
              <a:spcAft>
                <a:spcPts val="600"/>
              </a:spcAft>
              <a:buFont typeface="+mj-lt"/>
              <a:buAutoNum type="arabicParenBoth"/>
            </a:pPr>
            <a:r>
              <a:rPr lang="gu-IN" sz="2400" b="1" dirty="0">
                <a:latin typeface="Shruti" panose="02000500000000000000" pitchFamily="2"/>
                <a:ea typeface="Times New Roman" panose="02020603050405020304" pitchFamily="18" charset="0"/>
                <a:cs typeface="Arial Unicode MS" panose="020B0604020202020204" pitchFamily="34" charset="-128"/>
              </a:rPr>
              <a:t>અનાજ નો પુરવઠો </a:t>
            </a:r>
            <a:endParaRPr lang="en-IN" sz="2400" dirty="0">
              <a:effectLst/>
              <a:latin typeface="Calibri" panose="020F0502020204030204" pitchFamily="34" charset="0"/>
              <a:ea typeface="Times New Roman" panose="02020603050405020304" pitchFamily="18" charset="0"/>
              <a:cs typeface="Shruti" panose="02000500000000000000" pitchFamily="2"/>
            </a:endParaRPr>
          </a:p>
        </p:txBody>
      </p:sp>
      <p:sp>
        <p:nvSpPr>
          <p:cNvPr id="7" name="Rectangle 6"/>
          <p:cNvSpPr/>
          <p:nvPr/>
        </p:nvSpPr>
        <p:spPr>
          <a:xfrm>
            <a:off x="2903327" y="5474518"/>
            <a:ext cx="2459328" cy="498598"/>
          </a:xfrm>
          <a:prstGeom prst="rect">
            <a:avLst/>
          </a:prstGeom>
          <a:solidFill>
            <a:schemeClr val="accent1">
              <a:lumMod val="40000"/>
              <a:lumOff val="60000"/>
            </a:schemeClr>
          </a:solidFill>
        </p:spPr>
        <p:txBody>
          <a:bodyPr wrap="none">
            <a:spAutoFit/>
          </a:bodyPr>
          <a:lstStyle/>
          <a:p>
            <a:pPr lvl="0" algn="just">
              <a:lnSpc>
                <a:spcPct val="110000"/>
              </a:lnSpc>
              <a:spcAft>
                <a:spcPts val="600"/>
              </a:spcAft>
            </a:pPr>
            <a:r>
              <a:rPr lang="en-IN" sz="2400" b="1" dirty="0" smtClean="0">
                <a:latin typeface="Shruti" panose="02000500000000000000" pitchFamily="2"/>
                <a:ea typeface="Times New Roman" panose="02020603050405020304" pitchFamily="18" charset="0"/>
                <a:cs typeface="Arial Unicode MS" panose="020B0604020202020204" pitchFamily="34" charset="-128"/>
              </a:rPr>
              <a:t>(2) </a:t>
            </a:r>
            <a:r>
              <a:rPr lang="gu-IN" sz="2400" b="1" dirty="0" smtClean="0">
                <a:latin typeface="Shruti" panose="02000500000000000000" pitchFamily="2"/>
                <a:ea typeface="Times New Roman" panose="02020603050405020304" pitchFamily="18" charset="0"/>
                <a:cs typeface="Arial Unicode MS" panose="020B0604020202020204" pitchFamily="34" charset="-128"/>
              </a:rPr>
              <a:t>અલભ્ય </a:t>
            </a:r>
            <a:r>
              <a:rPr lang="gu-IN" sz="2400" b="1" dirty="0">
                <a:latin typeface="Shruti" panose="02000500000000000000" pitchFamily="2"/>
                <a:ea typeface="Times New Roman" panose="02020603050405020304" pitchFamily="18" charset="0"/>
                <a:cs typeface="Arial Unicode MS" panose="020B0604020202020204" pitchFamily="34" charset="-128"/>
              </a:rPr>
              <a:t>વસ્તુઓ </a:t>
            </a:r>
            <a:endParaRPr lang="en-IN" sz="2400" dirty="0">
              <a:effectLst/>
              <a:latin typeface="Calibri" panose="020F0502020204030204" pitchFamily="34" charset="0"/>
              <a:ea typeface="Times New Roman" panose="02020603050405020304" pitchFamily="18" charset="0"/>
              <a:cs typeface="Shruti" panose="02000500000000000000" pitchFamily="2"/>
            </a:endParaRPr>
          </a:p>
        </p:txBody>
      </p:sp>
      <p:sp>
        <p:nvSpPr>
          <p:cNvPr id="8" name="Rectangle 7"/>
          <p:cNvSpPr/>
          <p:nvPr/>
        </p:nvSpPr>
        <p:spPr>
          <a:xfrm>
            <a:off x="5557302" y="5474518"/>
            <a:ext cx="2977097" cy="498598"/>
          </a:xfrm>
          <a:prstGeom prst="rect">
            <a:avLst/>
          </a:prstGeom>
          <a:solidFill>
            <a:schemeClr val="accent2">
              <a:lumMod val="40000"/>
              <a:lumOff val="60000"/>
            </a:schemeClr>
          </a:solidFill>
        </p:spPr>
        <p:txBody>
          <a:bodyPr wrap="none">
            <a:spAutoFit/>
          </a:bodyPr>
          <a:lstStyle/>
          <a:p>
            <a:pPr lvl="0" algn="just">
              <a:lnSpc>
                <a:spcPct val="110000"/>
              </a:lnSpc>
              <a:spcAft>
                <a:spcPts val="600"/>
              </a:spcAft>
            </a:pPr>
            <a:r>
              <a:rPr lang="en-IN" sz="2400" b="1" dirty="0" smtClean="0">
                <a:latin typeface="Shruti" panose="02000500000000000000" pitchFamily="2"/>
                <a:ea typeface="Times New Roman" panose="02020603050405020304" pitchFamily="18" charset="0"/>
                <a:cs typeface="Arial Unicode MS" panose="020B0604020202020204" pitchFamily="34" charset="-128"/>
              </a:rPr>
              <a:t>(3) </a:t>
            </a:r>
            <a:r>
              <a:rPr lang="gu-IN" sz="2400" b="1" dirty="0" smtClean="0">
                <a:latin typeface="Shruti" panose="02000500000000000000" pitchFamily="2"/>
                <a:ea typeface="Times New Roman" panose="02020603050405020304" pitchFamily="18" charset="0"/>
                <a:cs typeface="Arial Unicode MS" panose="020B0604020202020204" pitchFamily="34" charset="-128"/>
              </a:rPr>
              <a:t>અતિનાશવંત </a:t>
            </a:r>
            <a:r>
              <a:rPr lang="gu-IN" sz="2400" b="1" dirty="0">
                <a:latin typeface="Shruti" panose="02000500000000000000" pitchFamily="2"/>
                <a:ea typeface="Times New Roman" panose="02020603050405020304" pitchFamily="18" charset="0"/>
                <a:cs typeface="Arial Unicode MS" panose="020B0604020202020204" pitchFamily="34" charset="-128"/>
              </a:rPr>
              <a:t>વસ્તુઓ </a:t>
            </a:r>
            <a:endParaRPr lang="en-IN" sz="2400" dirty="0">
              <a:effectLst/>
              <a:latin typeface="Calibri" panose="020F0502020204030204" pitchFamily="34" charset="0"/>
              <a:ea typeface="Times New Roman" panose="02020603050405020304" pitchFamily="18" charset="0"/>
              <a:cs typeface="Shruti" panose="02000500000000000000" pitchFamily="2"/>
            </a:endParaRPr>
          </a:p>
        </p:txBody>
      </p:sp>
      <p:sp>
        <p:nvSpPr>
          <p:cNvPr id="9" name="Rectangle 8"/>
          <p:cNvSpPr/>
          <p:nvPr/>
        </p:nvSpPr>
        <p:spPr>
          <a:xfrm>
            <a:off x="1212273" y="6123367"/>
            <a:ext cx="3012363" cy="498598"/>
          </a:xfrm>
          <a:prstGeom prst="rect">
            <a:avLst/>
          </a:prstGeom>
          <a:solidFill>
            <a:srgbClr val="92D050"/>
          </a:solidFill>
        </p:spPr>
        <p:txBody>
          <a:bodyPr wrap="none">
            <a:spAutoFit/>
          </a:bodyPr>
          <a:lstStyle/>
          <a:p>
            <a:pPr lvl="0" algn="just">
              <a:lnSpc>
                <a:spcPct val="110000"/>
              </a:lnSpc>
              <a:spcAft>
                <a:spcPts val="600"/>
              </a:spcAft>
            </a:pPr>
            <a:r>
              <a:rPr lang="en-IN" sz="2400" b="1" dirty="0" smtClean="0">
                <a:latin typeface="Shruti" panose="02000500000000000000" pitchFamily="2"/>
                <a:ea typeface="Times New Roman" panose="02020603050405020304" pitchFamily="18" charset="0"/>
                <a:cs typeface="Arial Unicode MS" panose="020B0604020202020204" pitchFamily="34" charset="-128"/>
              </a:rPr>
              <a:t>(5) </a:t>
            </a:r>
            <a:r>
              <a:rPr lang="gu-IN" sz="2400" b="1" dirty="0" smtClean="0">
                <a:latin typeface="Shruti" panose="02000500000000000000" pitchFamily="2"/>
                <a:ea typeface="Times New Roman" panose="02020603050405020304" pitchFamily="18" charset="0"/>
                <a:cs typeface="Arial Unicode MS" panose="020B0604020202020204" pitchFamily="34" charset="-128"/>
              </a:rPr>
              <a:t>નફા </a:t>
            </a:r>
            <a:r>
              <a:rPr lang="gu-IN" sz="2400" b="1" dirty="0">
                <a:latin typeface="Shruti" panose="02000500000000000000" pitchFamily="2"/>
                <a:ea typeface="Times New Roman" panose="02020603050405020304" pitchFamily="18" charset="0"/>
                <a:cs typeface="Arial Unicode MS" panose="020B0604020202020204" pitchFamily="34" charset="-128"/>
              </a:rPr>
              <a:t>નો ઉદ્દેશ ન હોવો </a:t>
            </a:r>
            <a:endParaRPr lang="en-IN" sz="2400" dirty="0">
              <a:effectLst/>
              <a:latin typeface="Calibri" panose="020F0502020204030204" pitchFamily="34" charset="0"/>
              <a:ea typeface="Times New Roman" panose="02020603050405020304" pitchFamily="18" charset="0"/>
              <a:cs typeface="Shruti" panose="02000500000000000000" pitchFamily="2"/>
            </a:endParaRPr>
          </a:p>
        </p:txBody>
      </p:sp>
      <p:sp>
        <p:nvSpPr>
          <p:cNvPr id="10" name="Rectangle 9"/>
          <p:cNvSpPr/>
          <p:nvPr/>
        </p:nvSpPr>
        <p:spPr>
          <a:xfrm>
            <a:off x="4800600" y="6123367"/>
            <a:ext cx="2323072" cy="498598"/>
          </a:xfrm>
          <a:prstGeom prst="rect">
            <a:avLst/>
          </a:prstGeom>
          <a:solidFill>
            <a:srgbClr val="00B0F0"/>
          </a:solidFill>
        </p:spPr>
        <p:txBody>
          <a:bodyPr wrap="none">
            <a:spAutoFit/>
          </a:bodyPr>
          <a:lstStyle/>
          <a:p>
            <a:pPr lvl="0" algn="just">
              <a:lnSpc>
                <a:spcPct val="110000"/>
              </a:lnSpc>
              <a:spcAft>
                <a:spcPts val="600"/>
              </a:spcAft>
            </a:pPr>
            <a:r>
              <a:rPr lang="en-IN" sz="2400" b="1" dirty="0" smtClean="0">
                <a:latin typeface="Shruti" panose="02000500000000000000" pitchFamily="2"/>
                <a:ea typeface="Times New Roman" panose="02020603050405020304" pitchFamily="18" charset="0"/>
                <a:cs typeface="Arial Unicode MS" panose="020B0604020202020204" pitchFamily="34" charset="-128"/>
              </a:rPr>
              <a:t>(6) </a:t>
            </a:r>
            <a:r>
              <a:rPr lang="gu-IN" sz="2400" b="1" dirty="0" smtClean="0">
                <a:latin typeface="Shruti" panose="02000500000000000000" pitchFamily="2"/>
                <a:ea typeface="Times New Roman" panose="02020603050405020304" pitchFamily="18" charset="0"/>
                <a:cs typeface="Arial Unicode MS" panose="020B0604020202020204" pitchFamily="34" charset="-128"/>
              </a:rPr>
              <a:t>શ્રમ </a:t>
            </a:r>
            <a:r>
              <a:rPr lang="gu-IN" sz="2400" b="1" dirty="0">
                <a:latin typeface="Shruti" panose="02000500000000000000" pitchFamily="2"/>
                <a:ea typeface="Times New Roman" panose="02020603050405020304" pitchFamily="18" charset="0"/>
                <a:cs typeface="Arial Unicode MS" panose="020B0604020202020204" pitchFamily="34" charset="-128"/>
              </a:rPr>
              <a:t>નો પુરવઠો </a:t>
            </a:r>
            <a:endParaRPr lang="en-IN" sz="2400" dirty="0">
              <a:effectLst/>
              <a:latin typeface="Calibri" panose="020F0502020204030204" pitchFamily="34" charset="0"/>
              <a:ea typeface="Times New Roman" panose="02020603050405020304" pitchFamily="18" charset="0"/>
              <a:cs typeface="Shruti" panose="02000500000000000000" pitchFamily="2"/>
            </a:endParaRPr>
          </a:p>
        </p:txBody>
      </p:sp>
    </p:spTree>
    <p:extLst>
      <p:ext uri="{BB962C8B-B14F-4D97-AF65-F5344CB8AC3E}">
        <p14:creationId xmlns:p14="http://schemas.microsoft.com/office/powerpoint/2010/main" xmlns="" val="218361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104</TotalTime>
  <Words>113</Words>
  <Application>Microsoft Office PowerPoint</Application>
  <PresentationFormat>On-screen Show (4:3)</PresentationFormat>
  <Paragraphs>49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Microsoft</dc:creator>
  <cp:lastModifiedBy>Microsoft</cp:lastModifiedBy>
  <cp:revision>22</cp:revision>
  <dcterms:created xsi:type="dcterms:W3CDTF">2006-08-16T00:00:00Z</dcterms:created>
  <dcterms:modified xsi:type="dcterms:W3CDTF">2023-01-10T04:57:09Z</dcterms:modified>
</cp:coreProperties>
</file>