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60" r:id="rId4"/>
    <p:sldId id="261" r:id="rId5"/>
    <p:sldId id="262"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3188" autoAdjust="0"/>
  </p:normalViewPr>
  <p:slideViewPr>
    <p:cSldViewPr>
      <p:cViewPr varScale="1">
        <p:scale>
          <a:sx n="85" d="100"/>
          <a:sy n="85" d="100"/>
        </p:scale>
        <p:origin x="-152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10-Jan-23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10-Jan-23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10-Jan-23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10-Jan-23</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10-Jan-23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10-Jan-23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10-Jan-23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10-Jan-23</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10-Jan-23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10-Jan-23</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10-Jan-23</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10-Jan-23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85800"/>
            <a:ext cx="7803739" cy="830997"/>
          </a:xfrm>
          <a:prstGeom prst="rect">
            <a:avLst/>
          </a:prstGeom>
          <a:noFill/>
        </p:spPr>
        <p:txBody>
          <a:bodyPr wrap="none" lIns="91440" tIns="45720" rIns="91440" bIns="45720">
            <a:spAutoFit/>
          </a:bodyPr>
          <a:lstStyle/>
          <a:p>
            <a:pPr algn="ctr"/>
            <a:r>
              <a:rPr lang="en-US" sz="2400" b="1" dirty="0" smtClean="0">
                <a:solidFill>
                  <a:srgbClr val="FF0000"/>
                </a:solidFill>
              </a:rPr>
              <a:t>Y.S.ARTS &amp; K.S. SHAH COMMERCE COLLEGE,</a:t>
            </a:r>
            <a:endParaRPr lang="en-US" sz="2400" dirty="0" smtClean="0">
              <a:solidFill>
                <a:srgbClr val="FF0000"/>
              </a:solidFill>
            </a:endParaRPr>
          </a:p>
          <a:p>
            <a:pPr algn="ctr"/>
            <a:r>
              <a:rPr lang="en-US" sz="2400" b="1" dirty="0" smtClean="0">
                <a:solidFill>
                  <a:srgbClr val="FF0000"/>
                </a:solidFill>
              </a:rPr>
              <a:t>DEVGADH BARIA</a:t>
            </a:r>
            <a:endParaRPr lang="en-US" sz="2400" dirty="0">
              <a:solidFill>
                <a:srgbClr val="FF0000"/>
              </a:solidFill>
            </a:endParaRPr>
          </a:p>
        </p:txBody>
      </p:sp>
      <p:sp>
        <p:nvSpPr>
          <p:cNvPr id="3" name="Rectangle 2"/>
          <p:cNvSpPr/>
          <p:nvPr/>
        </p:nvSpPr>
        <p:spPr>
          <a:xfrm>
            <a:off x="1905000" y="2438400"/>
            <a:ext cx="5410200" cy="830997"/>
          </a:xfrm>
          <a:prstGeom prst="rect">
            <a:avLst/>
          </a:prstGeom>
          <a:noFill/>
        </p:spPr>
        <p:txBody>
          <a:bodyPr wrap="square" lIns="91440" tIns="45720" rIns="91440" bIns="45720">
            <a:spAutoFit/>
          </a:bodyPr>
          <a:lstStyle/>
          <a:p>
            <a:pPr algn="ctr"/>
            <a:r>
              <a:rPr lang="en-US" sz="2400" b="1" dirty="0" smtClean="0">
                <a:solidFill>
                  <a:srgbClr val="002060"/>
                </a:solidFill>
              </a:rPr>
              <a:t>Prof. Smt. </a:t>
            </a:r>
            <a:r>
              <a:rPr lang="en-US" sz="2400" b="1" dirty="0" err="1" smtClean="0">
                <a:solidFill>
                  <a:srgbClr val="002060"/>
                </a:solidFill>
              </a:rPr>
              <a:t>Ramilaben</a:t>
            </a:r>
            <a:r>
              <a:rPr lang="en-US" sz="2400" b="1" dirty="0" smtClean="0">
                <a:solidFill>
                  <a:srgbClr val="002060"/>
                </a:solidFill>
              </a:rPr>
              <a:t> K. Patel</a:t>
            </a:r>
          </a:p>
          <a:p>
            <a:pPr algn="ctr"/>
            <a:r>
              <a:rPr lang="en-US" sz="2400" b="1" dirty="0" smtClean="0">
                <a:solidFill>
                  <a:srgbClr val="002060"/>
                </a:solidFill>
              </a:rPr>
              <a:t>Associate Professor</a:t>
            </a:r>
            <a:endParaRPr lang="en-US" sz="2400" b="1" dirty="0">
              <a:solidFill>
                <a:srgbClr val="002060"/>
              </a:solidFill>
            </a:endParaRPr>
          </a:p>
        </p:txBody>
      </p:sp>
      <p:sp>
        <p:nvSpPr>
          <p:cNvPr id="4" name="Rectangle 3"/>
          <p:cNvSpPr/>
          <p:nvPr/>
        </p:nvSpPr>
        <p:spPr>
          <a:xfrm>
            <a:off x="1600200" y="3810000"/>
            <a:ext cx="6113559" cy="713657"/>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lnSpc>
                <a:spcPct val="200000"/>
              </a:lnSpc>
            </a:pPr>
            <a:r>
              <a:rPr lang="en-US" sz="2400" b="1" dirty="0" smtClean="0">
                <a:ln/>
                <a:solidFill>
                  <a:schemeClr val="accent3"/>
                </a:solidFill>
              </a:rPr>
              <a:t>DEPARTMENT OF ECONOMICS</a:t>
            </a:r>
          </a:p>
        </p:txBody>
      </p:sp>
      <p:sp>
        <p:nvSpPr>
          <p:cNvPr id="5" name="Rectangle 4"/>
          <p:cNvSpPr/>
          <p:nvPr/>
        </p:nvSpPr>
        <p:spPr>
          <a:xfrm>
            <a:off x="1752600" y="4648200"/>
            <a:ext cx="5562599" cy="1879682"/>
          </a:xfrm>
          <a:prstGeom prst="rect">
            <a:avLst/>
          </a:prstGeom>
        </p:spPr>
        <p:style>
          <a:lnRef idx="2">
            <a:schemeClr val="accent3"/>
          </a:lnRef>
          <a:fillRef idx="1">
            <a:schemeClr val="lt1"/>
          </a:fillRef>
          <a:effectRef idx="0">
            <a:schemeClr val="accent3"/>
          </a:effectRef>
          <a:fontRef idx="minor">
            <a:schemeClr val="dk1"/>
          </a:fontRef>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lnSpc>
                <a:spcPct val="150000"/>
              </a:lnSpc>
            </a:pPr>
            <a:r>
              <a:rPr lang="en-IN" sz="2000" b="1" dirty="0" smtClean="0">
                <a:ln w="11430"/>
                <a:solidFill>
                  <a:srgbClr val="0070C0"/>
                </a:solidFill>
                <a:effectLst>
                  <a:outerShdw blurRad="50800" dist="39000" dir="5460000" algn="tl">
                    <a:srgbClr val="000000">
                      <a:alpha val="38000"/>
                    </a:srgbClr>
                  </a:outerShdw>
                </a:effectLst>
              </a:rPr>
              <a:t>B.A Sem-5</a:t>
            </a:r>
            <a:endParaRPr lang="en-US" sz="2000" b="1" dirty="0" smtClean="0">
              <a:ln w="11430"/>
              <a:solidFill>
                <a:srgbClr val="0070C0"/>
              </a:solidFill>
              <a:effectLst>
                <a:outerShdw blurRad="50800" dist="39000" dir="5460000" algn="tl">
                  <a:srgbClr val="000000">
                    <a:alpha val="38000"/>
                  </a:srgbClr>
                </a:outerShdw>
              </a:effectLst>
            </a:endParaRPr>
          </a:p>
          <a:p>
            <a:pPr algn="ctr">
              <a:lnSpc>
                <a:spcPct val="150000"/>
              </a:lnSpc>
            </a:pPr>
            <a:r>
              <a:rPr lang="en-IN" sz="2000" b="1" dirty="0" smtClean="0">
                <a:ln w="11430"/>
                <a:solidFill>
                  <a:srgbClr val="0070C0"/>
                </a:solidFill>
                <a:effectLst>
                  <a:outerShdw blurRad="50800" dist="39000" dir="5460000" algn="tl">
                    <a:srgbClr val="000000">
                      <a:alpha val="38000"/>
                    </a:srgbClr>
                  </a:outerShdw>
                </a:effectLst>
              </a:rPr>
              <a:t>Sub:- </a:t>
            </a:r>
            <a:r>
              <a:rPr lang="en-IN" sz="2000" b="1" dirty="0" smtClean="0">
                <a:ln w="11430"/>
                <a:solidFill>
                  <a:srgbClr val="0070C0"/>
                </a:solidFill>
                <a:effectLst>
                  <a:outerShdw blurRad="50800" dist="39000" dir="5460000" algn="tl">
                    <a:srgbClr val="000000">
                      <a:alpha val="38000"/>
                    </a:srgbClr>
                  </a:outerShdw>
                </a:effectLst>
              </a:rPr>
              <a:t>CC-301</a:t>
            </a:r>
            <a:endParaRPr lang="en-US" sz="2000" b="1" dirty="0" smtClean="0">
              <a:ln w="11430"/>
              <a:solidFill>
                <a:srgbClr val="0070C0"/>
              </a:solidFill>
              <a:effectLst>
                <a:outerShdw blurRad="50800" dist="39000" dir="5460000" algn="tl">
                  <a:srgbClr val="000000">
                    <a:alpha val="38000"/>
                  </a:srgbClr>
                </a:outerShdw>
              </a:effectLst>
            </a:endParaRPr>
          </a:p>
          <a:p>
            <a:pPr algn="ctr">
              <a:lnSpc>
                <a:spcPct val="150000"/>
              </a:lnSpc>
            </a:pPr>
            <a:r>
              <a:rPr lang="en-IN" sz="2000" b="1" dirty="0" smtClean="0">
                <a:ln w="11430"/>
                <a:solidFill>
                  <a:srgbClr val="0070C0"/>
                </a:solidFill>
                <a:effectLst>
                  <a:outerShdw blurRad="50800" dist="39000" dir="5460000" algn="tl">
                    <a:srgbClr val="000000">
                      <a:alpha val="38000"/>
                    </a:srgbClr>
                  </a:outerShdw>
                </a:effectLst>
              </a:rPr>
              <a:t>Macro Economics</a:t>
            </a:r>
            <a:endParaRPr lang="en-US" sz="2000" b="1" dirty="0" smtClean="0">
              <a:ln w="11430"/>
              <a:solidFill>
                <a:srgbClr val="0070C0"/>
              </a:solidFill>
              <a:effectLst>
                <a:outerShdw blurRad="50800" dist="39000" dir="5460000" algn="tl">
                  <a:srgbClr val="000000">
                    <a:alpha val="38000"/>
                  </a:srgbClr>
                </a:outerShdw>
              </a:effectLst>
            </a:endParaRPr>
          </a:p>
          <a:p>
            <a:pPr algn="ctr">
              <a:lnSpc>
                <a:spcPct val="150000"/>
              </a:lnSpc>
            </a:pPr>
            <a:r>
              <a:rPr lang="en-IN" sz="2000" b="1" dirty="0" smtClean="0">
                <a:ln w="11430"/>
                <a:solidFill>
                  <a:srgbClr val="0070C0"/>
                </a:solidFill>
                <a:effectLst>
                  <a:outerShdw blurRad="50800" dist="39000" dir="5460000" algn="tl">
                    <a:srgbClr val="000000">
                      <a:alpha val="38000"/>
                    </a:srgbClr>
                  </a:outerShdw>
                </a:effectLst>
              </a:rPr>
              <a:t>  Cash Balance Equation of Cambridge.</a:t>
            </a:r>
            <a:endParaRPr lang="en-US" sz="2000" b="1" dirty="0">
              <a:ln w="11430"/>
              <a:solidFill>
                <a:srgbClr val="0070C0"/>
              </a:solidFill>
              <a:effectLst>
                <a:outerShdw blurRad="50800" dist="39000" dir="5460000" algn="tl">
                  <a:srgbClr val="000000">
                    <a:alpha val="38000"/>
                  </a:srgbClr>
                </a:outerShdw>
              </a:effectLst>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167148"/>
            <a:ext cx="4267200" cy="584775"/>
          </a:xfrm>
          <a:prstGeom prst="rect">
            <a:avLst/>
          </a:prstGeom>
          <a:noFill/>
        </p:spPr>
        <p:txBody>
          <a:bodyPr wrap="square" lIns="91440" tIns="45720" rIns="91440" bIns="45720">
            <a:spAutoFit/>
          </a:bodyPr>
          <a:lstStyle/>
          <a:p>
            <a:pPr marL="457200" lvl="0" indent="-457200">
              <a:buFont typeface="Wingdings" panose="05000000000000000000" pitchFamily="2" charset="2"/>
              <a:buChar char="Ø"/>
            </a:pPr>
            <a:r>
              <a:rPr lang="gu-IN" sz="3200" dirty="0">
                <a:ln w="0"/>
                <a:solidFill>
                  <a:srgbClr val="FF0000"/>
                </a:solidFill>
                <a:effectLst>
                  <a:outerShdw blurRad="38100" dist="19050" dir="2700000" algn="tl" rotWithShape="0">
                    <a:schemeClr val="dk1">
                      <a:alpha val="40000"/>
                    </a:schemeClr>
                  </a:outerShdw>
                </a:effectLst>
              </a:rPr>
              <a:t>રોકડપુરાંતના </a:t>
            </a:r>
            <a:r>
              <a:rPr lang="gu-IN" sz="3200" dirty="0" smtClean="0">
                <a:ln w="0"/>
                <a:solidFill>
                  <a:srgbClr val="FF0000"/>
                </a:solidFill>
                <a:effectLst>
                  <a:outerShdw blurRad="38100" dist="19050" dir="2700000" algn="tl" rotWithShape="0">
                    <a:schemeClr val="dk1">
                      <a:alpha val="40000"/>
                    </a:schemeClr>
                  </a:outerShdw>
                </a:effectLst>
              </a:rPr>
              <a:t>હેતુઑ</a:t>
            </a:r>
            <a:r>
              <a:rPr lang="en-IN" sz="3200" dirty="0" smtClean="0">
                <a:ln w="0"/>
                <a:solidFill>
                  <a:srgbClr val="FF0000"/>
                </a:solidFill>
                <a:effectLst>
                  <a:outerShdw blurRad="38100" dist="19050" dir="2700000" algn="tl" rotWithShape="0">
                    <a:schemeClr val="dk1">
                      <a:alpha val="40000"/>
                    </a:schemeClr>
                  </a:outerShdw>
                </a:effectLst>
              </a:rPr>
              <a:t>:</a:t>
            </a:r>
            <a:endParaRPr lang="en-IN" sz="3200" dirty="0">
              <a:ln w="0"/>
              <a:solidFill>
                <a:srgbClr val="FF0000"/>
              </a:solidFill>
              <a:effectLst>
                <a:outerShdw blurRad="38100" dist="19050" dir="2700000" algn="tl" rotWithShape="0">
                  <a:schemeClr val="dk1">
                    <a:alpha val="40000"/>
                  </a:schemeClr>
                </a:outerShdw>
              </a:effectLst>
            </a:endParaRPr>
          </a:p>
        </p:txBody>
      </p:sp>
      <p:sp>
        <p:nvSpPr>
          <p:cNvPr id="3" name="Rectangle 2"/>
          <p:cNvSpPr/>
          <p:nvPr/>
        </p:nvSpPr>
        <p:spPr>
          <a:xfrm>
            <a:off x="238432" y="751923"/>
            <a:ext cx="8372168" cy="5539978"/>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marL="285750" lvl="0" indent="-285750">
              <a:buFont typeface="Wingdings" panose="05000000000000000000" pitchFamily="2" charset="2"/>
              <a:buChar char="v"/>
            </a:pPr>
            <a:r>
              <a:rPr lang="gu-IN" sz="2400" b="1" dirty="0">
                <a:ln/>
                <a:solidFill>
                  <a:srgbClr val="00B0F0"/>
                </a:solidFill>
              </a:rPr>
              <a:t>વિનિમયનો હેતુ </a:t>
            </a:r>
            <a:r>
              <a:rPr lang="en-IN" sz="2400" b="1" dirty="0">
                <a:ln/>
                <a:solidFill>
                  <a:srgbClr val="00B0F0"/>
                </a:solidFill>
              </a:rPr>
              <a:t>[Transaction motive</a:t>
            </a:r>
            <a:r>
              <a:rPr lang="en-IN" sz="2400" b="1" dirty="0" smtClean="0">
                <a:ln/>
                <a:solidFill>
                  <a:srgbClr val="00B0F0"/>
                </a:solidFill>
              </a:rPr>
              <a:t>]: </a:t>
            </a:r>
          </a:p>
          <a:p>
            <a:pPr algn="just">
              <a:lnSpc>
                <a:spcPct val="150000"/>
              </a:lnSpc>
            </a:pPr>
            <a:r>
              <a:rPr lang="en-IN" b="1" dirty="0" smtClean="0">
                <a:ln/>
                <a:solidFill>
                  <a:schemeClr val="accent3"/>
                </a:solidFill>
              </a:rPr>
              <a:t>	</a:t>
            </a:r>
            <a:r>
              <a:rPr lang="gu-IN" sz="2400" b="1" dirty="0" smtClean="0">
                <a:ln/>
                <a:solidFill>
                  <a:schemeClr val="accent3"/>
                </a:solidFill>
              </a:rPr>
              <a:t>આવક </a:t>
            </a:r>
            <a:r>
              <a:rPr lang="gu-IN" sz="2400" b="1" dirty="0">
                <a:ln/>
                <a:solidFill>
                  <a:schemeClr val="accent3"/>
                </a:solidFill>
              </a:rPr>
              <a:t>પ્રાપ્તિનો સમયગાળા જુદાજુદા હોવાથી વિનિમય ના હેતુ માટે એપ્રમાણે નાણું હાથ પર રોકડ સ્વરૂપે રાખવામાં આવે છે આવક પ્રાપ્તિનો સમયલાંબો તેમ વધુ નાણું રોકડ સ્વરૂપે ,તેમ વ્યક્તિની આવક વધુ તેમ વધુ ના </a:t>
            </a:r>
            <a:r>
              <a:rPr lang="gu-IN" sz="2400" b="1" dirty="0" smtClean="0">
                <a:ln/>
                <a:solidFill>
                  <a:schemeClr val="accent3"/>
                </a:solidFill>
              </a:rPr>
              <a:t>રોકડ</a:t>
            </a:r>
            <a:r>
              <a:rPr lang="en-IN" sz="2400" b="1" dirty="0" smtClean="0">
                <a:ln/>
                <a:solidFill>
                  <a:schemeClr val="accent3"/>
                </a:solidFill>
              </a:rPr>
              <a:t>.</a:t>
            </a:r>
          </a:p>
          <a:p>
            <a:pPr algn="just">
              <a:lnSpc>
                <a:spcPct val="150000"/>
              </a:lnSpc>
            </a:pPr>
            <a:endParaRPr lang="en-IN" sz="2400" b="1" dirty="0">
              <a:ln/>
              <a:solidFill>
                <a:schemeClr val="accent3"/>
              </a:solidFill>
            </a:endParaRPr>
          </a:p>
          <a:p>
            <a:pPr marL="285750" indent="-285750">
              <a:lnSpc>
                <a:spcPct val="150000"/>
              </a:lnSpc>
              <a:buFont typeface="Wingdings" panose="05000000000000000000" pitchFamily="2" charset="2"/>
              <a:buChar char="v"/>
            </a:pPr>
            <a:r>
              <a:rPr lang="en-US" sz="2000" b="1" dirty="0" smtClean="0">
                <a:ln/>
                <a:solidFill>
                  <a:srgbClr val="00B0F0"/>
                </a:solidFill>
              </a:rPr>
              <a:t>(</a:t>
            </a:r>
            <a:r>
              <a:rPr lang="en-US" sz="2800" b="1" dirty="0">
                <a:ln/>
                <a:solidFill>
                  <a:srgbClr val="00B0F0"/>
                </a:solidFill>
              </a:rPr>
              <a:t>2)  </a:t>
            </a:r>
            <a:r>
              <a:rPr lang="gu-IN" sz="2800" b="1" dirty="0" smtClean="0">
                <a:ln/>
                <a:solidFill>
                  <a:srgbClr val="00B0F0"/>
                </a:solidFill>
              </a:rPr>
              <a:t>સાવચેતીનોહેતુ </a:t>
            </a:r>
            <a:r>
              <a:rPr lang="gu-IN" sz="2800" b="1" dirty="0">
                <a:ln/>
                <a:solidFill>
                  <a:srgbClr val="00B0F0"/>
                </a:solidFill>
              </a:rPr>
              <a:t>[</a:t>
            </a:r>
            <a:r>
              <a:rPr lang="en-US" sz="2800" b="1" dirty="0">
                <a:ln/>
                <a:solidFill>
                  <a:srgbClr val="00B0F0"/>
                </a:solidFill>
              </a:rPr>
              <a:t>Precautionary Motive</a:t>
            </a:r>
            <a:r>
              <a:rPr lang="en-US" sz="2800" b="1" dirty="0" smtClean="0">
                <a:ln/>
                <a:solidFill>
                  <a:srgbClr val="00B0F0"/>
                </a:solidFill>
              </a:rPr>
              <a:t>]:</a:t>
            </a:r>
            <a:endParaRPr lang="en-IN" sz="2800" b="1" dirty="0">
              <a:ln/>
              <a:solidFill>
                <a:srgbClr val="00B0F0"/>
              </a:solidFill>
            </a:endParaRPr>
          </a:p>
          <a:p>
            <a:pPr algn="just">
              <a:lnSpc>
                <a:spcPct val="150000"/>
              </a:lnSpc>
            </a:pPr>
            <a:r>
              <a:rPr lang="en-IN" b="1" dirty="0" smtClean="0">
                <a:ln/>
                <a:solidFill>
                  <a:schemeClr val="accent3"/>
                </a:solidFill>
              </a:rPr>
              <a:t>	</a:t>
            </a:r>
            <a:r>
              <a:rPr lang="gu-IN" sz="2400" b="1" dirty="0" smtClean="0">
                <a:ln/>
                <a:solidFill>
                  <a:schemeClr val="accent3"/>
                </a:solidFill>
              </a:rPr>
              <a:t>લોક </a:t>
            </a:r>
            <a:r>
              <a:rPr lang="gu-IN" sz="2400" b="1" dirty="0">
                <a:ln/>
                <a:solidFill>
                  <a:schemeClr val="accent3"/>
                </a:solidFill>
              </a:rPr>
              <a:t>આકસ્મિક આવી પડતી આપત્તિ માં </a:t>
            </a:r>
            <a:r>
              <a:rPr lang="gu-IN" sz="2400" b="1" dirty="0" smtClean="0">
                <a:ln/>
                <a:solidFill>
                  <a:schemeClr val="accent3"/>
                </a:solidFill>
              </a:rPr>
              <a:t>માંદગીઅકસ્માત વગેરેનેપોહચી વળવાનાણું </a:t>
            </a:r>
            <a:r>
              <a:rPr lang="gu-IN" sz="2400" b="1" dirty="0">
                <a:ln/>
                <a:solidFill>
                  <a:schemeClr val="accent3"/>
                </a:solidFill>
              </a:rPr>
              <a:t>રોકડ સ્વરૂપે રાખે ,તેનો આધાર લોકોની આવક અને સલામતીની </a:t>
            </a:r>
            <a:r>
              <a:rPr lang="gu-IN" sz="2400" b="1" dirty="0" smtClean="0">
                <a:ln/>
                <a:solidFill>
                  <a:schemeClr val="accent3"/>
                </a:solidFill>
              </a:rPr>
              <a:t>યોજનાના </a:t>
            </a:r>
            <a:r>
              <a:rPr lang="gu-IN" sz="2400" b="1" dirty="0">
                <a:ln/>
                <a:solidFill>
                  <a:schemeClr val="accent3"/>
                </a:solidFill>
              </a:rPr>
              <a:t>વિકાસ પર રહેલો છે </a:t>
            </a:r>
            <a:endParaRPr lang="en-IN" sz="2400" b="1" dirty="0">
              <a:ln/>
              <a:solidFill>
                <a:schemeClr val="accent3"/>
              </a:solidFill>
            </a:endParaRPr>
          </a:p>
        </p:txBody>
      </p:sp>
    </p:spTree>
    <p:extLst>
      <p:ext uri="{BB962C8B-B14F-4D97-AF65-F5344CB8AC3E}">
        <p14:creationId xmlns:p14="http://schemas.microsoft.com/office/powerpoint/2010/main" xmlns="" val="4066450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152400"/>
            <a:ext cx="5362365" cy="584775"/>
          </a:xfrm>
          <a:prstGeom prst="rect">
            <a:avLst/>
          </a:prstGeom>
        </p:spPr>
        <p:txBody>
          <a:bodyPr wrap="none">
            <a:spAutoFit/>
          </a:bodyPr>
          <a:lstStyle/>
          <a:p>
            <a:pPr marL="457200" indent="-457200">
              <a:buFont typeface="Wingdings" panose="05000000000000000000" pitchFamily="2" charset="2"/>
              <a:buChar char="Ø"/>
            </a:pPr>
            <a:r>
              <a:rPr lang="gu-IN" sz="3200" u="sng" dirty="0">
                <a:ln w="0"/>
                <a:solidFill>
                  <a:srgbClr val="FF0000"/>
                </a:solidFill>
                <a:effectLst>
                  <a:outerShdw blurRad="38100" dist="19050" dir="2700000" algn="tl" rotWithShape="0">
                    <a:schemeClr val="dk1">
                      <a:alpha val="40000"/>
                    </a:schemeClr>
                  </a:outerShdw>
                </a:effectLst>
                <a:latin typeface="Shruti" panose="02000500000000000000" pitchFamily="2"/>
                <a:ea typeface="Times New Roman" panose="02020603050405020304" pitchFamily="18" charset="0"/>
                <a:cs typeface="Arial Unicode MS" panose="020B0604020202020204" pitchFamily="34" charset="-128"/>
              </a:rPr>
              <a:t>ભાવસપાટીને અસરકરતા પરિબળો</a:t>
            </a:r>
            <a:r>
              <a:rPr lang="en-US" sz="3200" u="sng" dirty="0">
                <a:ln w="0"/>
                <a:solidFill>
                  <a:srgbClr val="FF0000"/>
                </a:solidFill>
                <a:effectLst>
                  <a:outerShdw blurRad="38100" dist="19050" dir="2700000" algn="tl" rotWithShape="0">
                    <a:schemeClr val="dk1">
                      <a:alpha val="40000"/>
                    </a:schemeClr>
                  </a:outerShdw>
                </a:effectLst>
                <a:latin typeface="Shruti" panose="02000500000000000000" pitchFamily="2"/>
                <a:ea typeface="Times New Roman" panose="02020603050405020304" pitchFamily="18" charset="0"/>
              </a:rPr>
              <a:t>:</a:t>
            </a:r>
            <a:endParaRPr lang="en-IN" sz="3200" dirty="0">
              <a:ln w="0"/>
              <a:solidFill>
                <a:srgbClr val="FF0000"/>
              </a:solidFill>
              <a:effectLst>
                <a:outerShdw blurRad="38100" dist="19050" dir="2700000" algn="tl" rotWithShape="0">
                  <a:schemeClr val="dk1">
                    <a:alpha val="40000"/>
                  </a:schemeClr>
                </a:outerShdw>
              </a:effectLst>
            </a:endParaRPr>
          </a:p>
        </p:txBody>
      </p:sp>
      <p:sp>
        <p:nvSpPr>
          <p:cNvPr id="3" name="Rectangle 2"/>
          <p:cNvSpPr/>
          <p:nvPr/>
        </p:nvSpPr>
        <p:spPr>
          <a:xfrm>
            <a:off x="304800" y="914400"/>
            <a:ext cx="8458200" cy="5800562"/>
          </a:xfrm>
          <a:prstGeom prst="rect">
            <a:avLst/>
          </a:prstGeom>
        </p:spPr>
        <p:txBody>
          <a:bodyPr wrap="square">
            <a:spAutoFit/>
          </a:bodyPr>
          <a:lstStyle/>
          <a:p>
            <a:pPr>
              <a:lnSpc>
                <a:spcPct val="115000"/>
              </a:lnSpc>
              <a:spcAft>
                <a:spcPts val="1000"/>
              </a:spcAft>
            </a:pPr>
            <a:r>
              <a:rPr lang="en-US" sz="2400" b="1" dirty="0">
                <a:latin typeface="Shruti" panose="02000500000000000000" pitchFamily="2"/>
                <a:ea typeface="Times New Roman" panose="02020603050405020304" pitchFamily="18" charset="0"/>
                <a:cs typeface="Shruti" panose="02000500000000000000" pitchFamily="2"/>
              </a:rPr>
              <a:t> </a:t>
            </a:r>
            <a:r>
              <a:rPr lang="en-US" sz="2400" b="1" dirty="0">
                <a:solidFill>
                  <a:srgbClr val="FF0000"/>
                </a:solidFill>
                <a:latin typeface="Shruti" panose="02000500000000000000" pitchFamily="2"/>
                <a:ea typeface="Times New Roman" panose="02020603050405020304" pitchFamily="18" charset="0"/>
                <a:cs typeface="+mj-cs"/>
              </a:rPr>
              <a:t>(1) </a:t>
            </a:r>
            <a:r>
              <a:rPr lang="gu-IN" sz="2400" b="1" dirty="0">
                <a:solidFill>
                  <a:srgbClr val="FF0000"/>
                </a:solidFill>
                <a:latin typeface="Shruti" panose="02000500000000000000" pitchFamily="2"/>
                <a:ea typeface="Times New Roman" panose="02020603050405020304" pitchFamily="18" charset="0"/>
                <a:cs typeface="+mj-cs"/>
              </a:rPr>
              <a:t>નાણાનું કુલપ્રમાણ </a:t>
            </a:r>
            <a:r>
              <a:rPr lang="en-US" sz="2400" b="1" dirty="0" smtClean="0">
                <a:solidFill>
                  <a:srgbClr val="FF0000"/>
                </a:solidFill>
                <a:latin typeface="Shruti" panose="02000500000000000000" pitchFamily="2"/>
                <a:ea typeface="Times New Roman" panose="02020603050405020304" pitchFamily="18" charset="0"/>
                <a:cs typeface="+mj-cs"/>
              </a:rPr>
              <a:t>:[</a:t>
            </a:r>
            <a:r>
              <a:rPr lang="en-US" sz="2400" b="1" dirty="0" smtClean="0">
                <a:solidFill>
                  <a:srgbClr val="FF0000"/>
                </a:solidFill>
                <a:latin typeface="Calibri Light" panose="020F0302020204030204" pitchFamily="34" charset="0"/>
                <a:ea typeface="Times New Roman" panose="02020603050405020304" pitchFamily="18" charset="0"/>
                <a:cs typeface="+mj-cs"/>
              </a:rPr>
              <a:t>M]</a:t>
            </a:r>
            <a:endParaRPr lang="en-IN" sz="2400" b="1" dirty="0">
              <a:solidFill>
                <a:srgbClr val="FF0000"/>
              </a:solidFill>
              <a:latin typeface="Calibri" panose="020F0502020204030204" pitchFamily="34" charset="0"/>
              <a:ea typeface="Times New Roman" panose="02020603050405020304" pitchFamily="18" charset="0"/>
              <a:cs typeface="+mj-cs"/>
            </a:endParaRPr>
          </a:p>
          <a:p>
            <a:pPr>
              <a:lnSpc>
                <a:spcPct val="115000"/>
              </a:lnSpc>
              <a:spcAft>
                <a:spcPts val="1000"/>
              </a:spcAft>
            </a:pPr>
            <a:r>
              <a:rPr lang="en-IN" sz="2400" dirty="0" smtClean="0">
                <a:latin typeface="Shruti" panose="02000500000000000000" pitchFamily="2"/>
                <a:ea typeface="Times New Roman" panose="02020603050405020304" pitchFamily="18" charset="0"/>
                <a:cs typeface="+mj-cs"/>
              </a:rPr>
              <a:t>	</a:t>
            </a:r>
            <a:r>
              <a:rPr lang="gu-IN" sz="2400" dirty="0" smtClean="0">
                <a:solidFill>
                  <a:srgbClr val="002060"/>
                </a:solidFill>
                <a:latin typeface="Shruti" panose="02000500000000000000" pitchFamily="2"/>
                <a:ea typeface="Times New Roman" panose="02020603050405020304" pitchFamily="18" charset="0"/>
                <a:cs typeface="+mj-cs"/>
              </a:rPr>
              <a:t>કાયદા </a:t>
            </a:r>
            <a:r>
              <a:rPr lang="gu-IN" sz="2400" dirty="0">
                <a:solidFill>
                  <a:srgbClr val="002060"/>
                </a:solidFill>
                <a:latin typeface="Shruti" panose="02000500000000000000" pitchFamily="2"/>
                <a:ea typeface="Times New Roman" panose="02020603050405020304" pitchFamily="18" charset="0"/>
                <a:cs typeface="+mj-cs"/>
              </a:rPr>
              <a:t>માન્ય નાણાનું પ્રમાણ અને બેન્ક નાણાંના પ્રમાણને </a:t>
            </a:r>
            <a:r>
              <a:rPr lang="en-US" sz="2400" u="sng" dirty="0" smtClean="0">
                <a:solidFill>
                  <a:srgbClr val="002060"/>
                </a:solidFill>
                <a:latin typeface="Shruti" panose="02000500000000000000" pitchFamily="2"/>
                <a:ea typeface="Times New Roman" panose="02020603050405020304" pitchFamily="18" charset="0"/>
                <a:cs typeface="+mj-cs"/>
              </a:rPr>
              <a:t>[</a:t>
            </a:r>
            <a:r>
              <a:rPr lang="en-US" sz="2400" u="sng" dirty="0" smtClean="0">
                <a:solidFill>
                  <a:srgbClr val="002060"/>
                </a:solidFill>
                <a:latin typeface="Calibri Light" panose="020F0302020204030204" pitchFamily="34" charset="0"/>
                <a:ea typeface="Times New Roman" panose="02020603050405020304" pitchFamily="18" charset="0"/>
                <a:cs typeface="+mj-cs"/>
              </a:rPr>
              <a:t>M]</a:t>
            </a:r>
            <a:r>
              <a:rPr lang="en-IN" sz="2400" dirty="0" smtClean="0">
                <a:solidFill>
                  <a:srgbClr val="002060"/>
                </a:solidFill>
                <a:latin typeface="Calibri" panose="020F0502020204030204" pitchFamily="34" charset="0"/>
                <a:ea typeface="Times New Roman" panose="02020603050405020304" pitchFamily="18" charset="0"/>
                <a:cs typeface="+mj-cs"/>
              </a:rPr>
              <a:t> </a:t>
            </a:r>
            <a:r>
              <a:rPr lang="gu-IN" sz="2400" dirty="0" smtClean="0">
                <a:solidFill>
                  <a:srgbClr val="002060"/>
                </a:solidFill>
                <a:latin typeface="Shruti" panose="02000500000000000000" pitchFamily="2"/>
                <a:ea typeface="Times New Roman" panose="02020603050405020304" pitchFamily="18" charset="0"/>
                <a:cs typeface="+mj-cs"/>
              </a:rPr>
              <a:t>દ્વારા </a:t>
            </a:r>
            <a:r>
              <a:rPr lang="gu-IN" sz="2400" dirty="0">
                <a:solidFill>
                  <a:srgbClr val="002060"/>
                </a:solidFill>
                <a:latin typeface="Shruti" panose="02000500000000000000" pitchFamily="2"/>
                <a:ea typeface="Times New Roman" panose="02020603050405020304" pitchFamily="18" charset="0"/>
                <a:cs typeface="+mj-cs"/>
              </a:rPr>
              <a:t>દર્શાવવામાં </a:t>
            </a:r>
            <a:r>
              <a:rPr lang="gu-IN" sz="2400" dirty="0" smtClean="0">
                <a:solidFill>
                  <a:srgbClr val="002060"/>
                </a:solidFill>
                <a:latin typeface="Shruti" panose="02000500000000000000" pitchFamily="2"/>
                <a:ea typeface="Times New Roman" panose="02020603050405020304" pitchFamily="18" charset="0"/>
                <a:cs typeface="+mj-cs"/>
              </a:rPr>
              <a:t>આવ્યું </a:t>
            </a:r>
            <a:r>
              <a:rPr lang="gu-IN" sz="2400" dirty="0">
                <a:solidFill>
                  <a:srgbClr val="002060"/>
                </a:solidFill>
                <a:latin typeface="Shruti" panose="02000500000000000000" pitchFamily="2"/>
                <a:ea typeface="Times New Roman" panose="02020603050405020304" pitchFamily="18" charset="0"/>
                <a:cs typeface="+mj-cs"/>
              </a:rPr>
              <a:t>છે </a:t>
            </a:r>
            <a:r>
              <a:rPr lang="en-US" sz="2400" u="sng" dirty="0">
                <a:solidFill>
                  <a:srgbClr val="002060"/>
                </a:solidFill>
                <a:latin typeface="Shruti" panose="02000500000000000000" pitchFamily="2"/>
                <a:ea typeface="Times New Roman" panose="02020603050405020304" pitchFamily="18" charset="0"/>
                <a:cs typeface="+mj-cs"/>
              </a:rPr>
              <a:t>[</a:t>
            </a:r>
            <a:r>
              <a:rPr lang="en-US" sz="2400" u="sng" dirty="0" smtClean="0">
                <a:solidFill>
                  <a:srgbClr val="002060"/>
                </a:solidFill>
                <a:latin typeface="Calibri Light" panose="020F0302020204030204" pitchFamily="34" charset="0"/>
                <a:ea typeface="Times New Roman" panose="02020603050405020304" pitchFamily="18" charset="0"/>
                <a:cs typeface="+mj-cs"/>
              </a:rPr>
              <a:t>M]</a:t>
            </a:r>
            <a:r>
              <a:rPr lang="gu-IN" sz="2400" dirty="0" smtClean="0">
                <a:solidFill>
                  <a:srgbClr val="002060"/>
                </a:solidFill>
                <a:latin typeface="Shruti" panose="02000500000000000000" pitchFamily="2"/>
                <a:ea typeface="Times New Roman" panose="02020603050405020304" pitchFamily="18" charset="0"/>
                <a:cs typeface="+mj-cs"/>
              </a:rPr>
              <a:t>માં </a:t>
            </a:r>
            <a:r>
              <a:rPr lang="gu-IN" sz="2400" dirty="0">
                <a:solidFill>
                  <a:srgbClr val="002060"/>
                </a:solidFill>
                <a:latin typeface="Shruti" panose="02000500000000000000" pitchFamily="2"/>
                <a:ea typeface="Times New Roman" panose="02020603050405020304" pitchFamily="18" charset="0"/>
                <a:cs typeface="+mj-cs"/>
              </a:rPr>
              <a:t>વધારો થાયતો </a:t>
            </a:r>
            <a:r>
              <a:rPr lang="en-US" sz="2400" u="sng" dirty="0">
                <a:solidFill>
                  <a:srgbClr val="002060"/>
                </a:solidFill>
                <a:latin typeface="Shruti" panose="02000500000000000000" pitchFamily="2"/>
                <a:ea typeface="Times New Roman" panose="02020603050405020304" pitchFamily="18" charset="0"/>
                <a:cs typeface="+mj-cs"/>
              </a:rPr>
              <a:t>[</a:t>
            </a:r>
            <a:r>
              <a:rPr lang="en-US" sz="2400" u="sng" dirty="0" smtClean="0">
                <a:solidFill>
                  <a:srgbClr val="002060"/>
                </a:solidFill>
                <a:latin typeface="Calibri Light" panose="020F0302020204030204" pitchFamily="34" charset="0"/>
                <a:ea typeface="Times New Roman" panose="02020603050405020304" pitchFamily="18" charset="0"/>
                <a:cs typeface="+mj-cs"/>
              </a:rPr>
              <a:t>M]</a:t>
            </a:r>
            <a:r>
              <a:rPr lang="gu-IN" sz="2400" dirty="0" smtClean="0">
                <a:solidFill>
                  <a:srgbClr val="002060"/>
                </a:solidFill>
                <a:latin typeface="Shruti" panose="02000500000000000000" pitchFamily="2"/>
                <a:ea typeface="Times New Roman" panose="02020603050405020304" pitchFamily="18" charset="0"/>
                <a:cs typeface="+mj-cs"/>
              </a:rPr>
              <a:t>માં </a:t>
            </a:r>
            <a:r>
              <a:rPr lang="gu-IN" sz="2400" dirty="0">
                <a:solidFill>
                  <a:srgbClr val="002060"/>
                </a:solidFill>
                <a:latin typeface="Shruti" panose="02000500000000000000" pitchFamily="2"/>
                <a:ea typeface="Times New Roman" panose="02020603050405020304" pitchFamily="18" charset="0"/>
                <a:cs typeface="+mj-cs"/>
              </a:rPr>
              <a:t>વધારો થાય </a:t>
            </a:r>
            <a:r>
              <a:rPr lang="gu-IN" sz="2400" dirty="0" smtClean="0">
                <a:solidFill>
                  <a:srgbClr val="002060"/>
                </a:solidFill>
                <a:latin typeface="Shruti" panose="02000500000000000000" pitchFamily="2"/>
                <a:ea typeface="Times New Roman" panose="02020603050405020304" pitchFamily="18" charset="0"/>
                <a:cs typeface="+mj-cs"/>
              </a:rPr>
              <a:t>.</a:t>
            </a:r>
            <a:endParaRPr lang="en-IN" sz="2400" dirty="0">
              <a:solidFill>
                <a:srgbClr val="002060"/>
              </a:solidFill>
              <a:latin typeface="Calibri" panose="020F0502020204030204" pitchFamily="34" charset="0"/>
              <a:ea typeface="Times New Roman" panose="02020603050405020304" pitchFamily="18" charset="0"/>
              <a:cs typeface="+mj-cs"/>
            </a:endParaRPr>
          </a:p>
          <a:p>
            <a:pPr>
              <a:lnSpc>
                <a:spcPct val="115000"/>
              </a:lnSpc>
              <a:spcAft>
                <a:spcPts val="1000"/>
              </a:spcAft>
            </a:pPr>
            <a:r>
              <a:rPr lang="en-US" sz="2400" b="1" dirty="0" smtClean="0">
                <a:solidFill>
                  <a:srgbClr val="FF0000"/>
                </a:solidFill>
                <a:latin typeface="Shruti" panose="02000500000000000000" pitchFamily="2"/>
                <a:ea typeface="Times New Roman" panose="02020603050405020304" pitchFamily="18" charset="0"/>
                <a:cs typeface="+mj-cs"/>
              </a:rPr>
              <a:t>(</a:t>
            </a:r>
            <a:r>
              <a:rPr lang="gu-IN" sz="2400" b="1" dirty="0">
                <a:solidFill>
                  <a:srgbClr val="FF0000"/>
                </a:solidFill>
                <a:latin typeface="Shruti" panose="02000500000000000000" pitchFamily="2"/>
                <a:ea typeface="Times New Roman" panose="02020603050405020304" pitchFamily="18" charset="0"/>
                <a:cs typeface="+mj-cs"/>
              </a:rPr>
              <a:t>2</a:t>
            </a:r>
            <a:r>
              <a:rPr lang="en-US" sz="2400" b="1" dirty="0">
                <a:solidFill>
                  <a:srgbClr val="FF0000"/>
                </a:solidFill>
                <a:latin typeface="Shruti" panose="02000500000000000000" pitchFamily="2"/>
                <a:ea typeface="Times New Roman" panose="02020603050405020304" pitchFamily="18" charset="0"/>
                <a:cs typeface="+mj-cs"/>
              </a:rPr>
              <a:t>)</a:t>
            </a:r>
            <a:r>
              <a:rPr lang="gu-IN" sz="2400" b="1" dirty="0">
                <a:solidFill>
                  <a:srgbClr val="FF0000"/>
                </a:solidFill>
                <a:latin typeface="Shruti" panose="02000500000000000000" pitchFamily="2"/>
                <a:ea typeface="Times New Roman" panose="02020603050405020304" pitchFamily="18" charset="0"/>
                <a:cs typeface="+mj-cs"/>
              </a:rPr>
              <a:t> વાસ્તવિક ચીજોનું કુલપ્રમાણ </a:t>
            </a:r>
            <a:r>
              <a:rPr lang="en-US" sz="2400" b="1" u="sng" dirty="0">
                <a:solidFill>
                  <a:srgbClr val="FF0000"/>
                </a:solidFill>
                <a:latin typeface="Shruti" panose="02000500000000000000" pitchFamily="2"/>
                <a:ea typeface="Times New Roman" panose="02020603050405020304" pitchFamily="18" charset="0"/>
                <a:cs typeface="+mj-cs"/>
              </a:rPr>
              <a:t>[</a:t>
            </a:r>
            <a:r>
              <a:rPr lang="en-US" sz="2400" b="1" u="sng" dirty="0">
                <a:solidFill>
                  <a:srgbClr val="FF0000"/>
                </a:solidFill>
                <a:latin typeface="Calibri Light" panose="020F0302020204030204" pitchFamily="34" charset="0"/>
                <a:ea typeface="Times New Roman" panose="02020603050405020304" pitchFamily="18" charset="0"/>
                <a:cs typeface="+mj-cs"/>
              </a:rPr>
              <a:t>M]</a:t>
            </a:r>
            <a:endParaRPr lang="en-IN" sz="2400" b="1" dirty="0">
              <a:solidFill>
                <a:srgbClr val="FF0000"/>
              </a:solidFill>
              <a:latin typeface="Calibri" panose="020F0502020204030204" pitchFamily="34" charset="0"/>
              <a:ea typeface="Times New Roman" panose="02020603050405020304" pitchFamily="18" charset="0"/>
              <a:cs typeface="+mj-cs"/>
            </a:endParaRPr>
          </a:p>
          <a:p>
            <a:pPr>
              <a:lnSpc>
                <a:spcPct val="115000"/>
              </a:lnSpc>
              <a:spcAft>
                <a:spcPts val="1000"/>
              </a:spcAft>
            </a:pPr>
            <a:r>
              <a:rPr lang="en-IN" sz="2400" dirty="0" smtClean="0">
                <a:latin typeface="Shruti" panose="02000500000000000000" pitchFamily="2"/>
                <a:ea typeface="Times New Roman" panose="02020603050405020304" pitchFamily="18" charset="0"/>
                <a:cs typeface="+mj-cs"/>
              </a:rPr>
              <a:t>	</a:t>
            </a:r>
            <a:r>
              <a:rPr lang="gu-IN" sz="2400" dirty="0" smtClean="0">
                <a:solidFill>
                  <a:srgbClr val="002060"/>
                </a:solidFill>
                <a:latin typeface="Shruti" panose="02000500000000000000" pitchFamily="2"/>
                <a:ea typeface="Times New Roman" panose="02020603050405020304" pitchFamily="18" charset="0"/>
                <a:cs typeface="+mj-cs"/>
              </a:rPr>
              <a:t>પેગુએ </a:t>
            </a:r>
            <a:r>
              <a:rPr lang="gu-IN" sz="2400" dirty="0">
                <a:solidFill>
                  <a:srgbClr val="002060"/>
                </a:solidFill>
                <a:latin typeface="Shruti" panose="02000500000000000000" pitchFamily="2"/>
                <a:ea typeface="Times New Roman" panose="02020603050405020304" pitchFamily="18" charset="0"/>
                <a:cs typeface="+mj-cs"/>
              </a:rPr>
              <a:t>વાસ્તવિક ચીજોમાં જેનો વધુ પ્રમાણમાં ઉપયોગ થાય અનાજ ,કપડાં </a:t>
            </a:r>
            <a:r>
              <a:rPr lang="gu-IN" sz="2400" dirty="0" smtClean="0">
                <a:solidFill>
                  <a:srgbClr val="002060"/>
                </a:solidFill>
                <a:latin typeface="Shruti" panose="02000500000000000000" pitchFamily="2"/>
                <a:ea typeface="Times New Roman" panose="02020603050405020304" pitchFamily="18" charset="0"/>
                <a:cs typeface="+mj-cs"/>
              </a:rPr>
              <a:t>વગેરે</a:t>
            </a:r>
            <a:r>
              <a:rPr lang="en-US" sz="2400" dirty="0" smtClean="0">
                <a:solidFill>
                  <a:srgbClr val="002060"/>
                </a:solidFill>
                <a:latin typeface="Shruti" panose="02000500000000000000" pitchFamily="2"/>
                <a:ea typeface="Times New Roman" panose="02020603050405020304" pitchFamily="18" charset="0"/>
                <a:cs typeface="+mj-cs"/>
              </a:rPr>
              <a:t> </a:t>
            </a:r>
            <a:r>
              <a:rPr lang="en-US" sz="2400" u="sng" dirty="0">
                <a:solidFill>
                  <a:srgbClr val="002060"/>
                </a:solidFill>
                <a:latin typeface="Shruti" panose="02000500000000000000" pitchFamily="2"/>
                <a:ea typeface="Times New Roman" panose="02020603050405020304" pitchFamily="18" charset="0"/>
              </a:rPr>
              <a:t>[</a:t>
            </a:r>
            <a:r>
              <a:rPr lang="en-US" sz="2400" u="sng" dirty="0">
                <a:solidFill>
                  <a:srgbClr val="002060"/>
                </a:solidFill>
                <a:latin typeface="Calibri Light" panose="020F0302020204030204" pitchFamily="34" charset="0"/>
                <a:ea typeface="Times New Roman" panose="02020603050405020304" pitchFamily="18" charset="0"/>
              </a:rPr>
              <a:t>M]</a:t>
            </a:r>
            <a:r>
              <a:rPr lang="gu-IN" sz="2400" dirty="0" smtClean="0">
                <a:solidFill>
                  <a:srgbClr val="002060"/>
                </a:solidFill>
                <a:latin typeface="Shruti" panose="02000500000000000000" pitchFamily="2"/>
                <a:ea typeface="Times New Roman" panose="02020603050405020304" pitchFamily="18" charset="0"/>
                <a:cs typeface="+mj-cs"/>
              </a:rPr>
              <a:t> </a:t>
            </a:r>
            <a:r>
              <a:rPr lang="gu-IN" sz="2400" dirty="0">
                <a:solidFill>
                  <a:srgbClr val="002060"/>
                </a:solidFill>
                <a:latin typeface="Shruti" panose="02000500000000000000" pitchFamily="2"/>
                <a:ea typeface="Times New Roman" panose="02020603050405020304" pitchFamily="18" charset="0"/>
                <a:cs typeface="+mj-cs"/>
              </a:rPr>
              <a:t>અને </a:t>
            </a:r>
            <a:r>
              <a:rPr lang="en-US" sz="2400" u="sng" dirty="0">
                <a:solidFill>
                  <a:srgbClr val="002060"/>
                </a:solidFill>
                <a:latin typeface="Shruti" panose="02000500000000000000" pitchFamily="2"/>
                <a:ea typeface="Times New Roman" panose="02020603050405020304" pitchFamily="18" charset="0"/>
              </a:rPr>
              <a:t>[</a:t>
            </a:r>
            <a:r>
              <a:rPr lang="en-US" sz="2400" u="sng" dirty="0">
                <a:solidFill>
                  <a:srgbClr val="002060"/>
                </a:solidFill>
                <a:latin typeface="Calibri Light" panose="020F0302020204030204" pitchFamily="34" charset="0"/>
                <a:ea typeface="Times New Roman" panose="02020603050405020304" pitchFamily="18" charset="0"/>
              </a:rPr>
              <a:t>M] </a:t>
            </a:r>
            <a:r>
              <a:rPr lang="gu-IN" sz="2400" dirty="0" smtClean="0">
                <a:solidFill>
                  <a:srgbClr val="002060"/>
                </a:solidFill>
                <a:latin typeface="Shruti" panose="02000500000000000000" pitchFamily="2"/>
                <a:ea typeface="Times New Roman" panose="02020603050405020304" pitchFamily="18" charset="0"/>
                <a:cs typeface="+mj-cs"/>
              </a:rPr>
              <a:t>વચ્ચે </a:t>
            </a:r>
            <a:r>
              <a:rPr lang="gu-IN" sz="2400" dirty="0">
                <a:solidFill>
                  <a:srgbClr val="002060"/>
                </a:solidFill>
                <a:latin typeface="Shruti" panose="02000500000000000000" pitchFamily="2"/>
                <a:ea typeface="Times New Roman" panose="02020603050405020304" pitchFamily="18" charset="0"/>
                <a:cs typeface="+mj-cs"/>
              </a:rPr>
              <a:t>વ્યસ્ત સબંધ જોવા મળે </a:t>
            </a:r>
            <a:r>
              <a:rPr lang="gu-IN" sz="2400" dirty="0" smtClean="0">
                <a:solidFill>
                  <a:srgbClr val="002060"/>
                </a:solidFill>
                <a:latin typeface="Shruti" panose="02000500000000000000" pitchFamily="2"/>
                <a:ea typeface="Times New Roman" panose="02020603050405020304" pitchFamily="18" charset="0"/>
                <a:cs typeface="+mj-cs"/>
              </a:rPr>
              <a:t>છે. </a:t>
            </a:r>
            <a:endParaRPr lang="en-IN" sz="2400" dirty="0" smtClean="0">
              <a:solidFill>
                <a:srgbClr val="002060"/>
              </a:solidFill>
              <a:latin typeface="Calibri" panose="020F0502020204030204" pitchFamily="34" charset="0"/>
              <a:ea typeface="Times New Roman" panose="02020603050405020304" pitchFamily="18" charset="0"/>
              <a:cs typeface="+mj-cs"/>
            </a:endParaRPr>
          </a:p>
          <a:p>
            <a:pPr>
              <a:lnSpc>
                <a:spcPct val="115000"/>
              </a:lnSpc>
              <a:spcAft>
                <a:spcPts val="1000"/>
              </a:spcAft>
            </a:pPr>
            <a:r>
              <a:rPr lang="en-IN" sz="2400" b="1" dirty="0" smtClean="0">
                <a:solidFill>
                  <a:srgbClr val="FF0000"/>
                </a:solidFill>
                <a:latin typeface="Cambria" panose="02040503050406030204" pitchFamily="18" charset="0"/>
                <a:ea typeface="Times New Roman" panose="02020603050405020304" pitchFamily="18" charset="0"/>
                <a:cs typeface="+mj-cs"/>
              </a:rPr>
              <a:t>(</a:t>
            </a:r>
            <a:r>
              <a:rPr lang="en-IN" sz="2400" b="1" dirty="0">
                <a:solidFill>
                  <a:srgbClr val="FF0000"/>
                </a:solidFill>
                <a:latin typeface="Cambria" panose="02040503050406030204" pitchFamily="18" charset="0"/>
                <a:ea typeface="Times New Roman" panose="02020603050405020304" pitchFamily="18" charset="0"/>
                <a:cs typeface="+mj-cs"/>
              </a:rPr>
              <a:t>3</a:t>
            </a:r>
            <a:r>
              <a:rPr lang="en-IN" sz="2400" b="1" dirty="0" smtClean="0">
                <a:solidFill>
                  <a:srgbClr val="FF0000"/>
                </a:solidFill>
                <a:latin typeface="Cambria" panose="02040503050406030204" pitchFamily="18" charset="0"/>
                <a:ea typeface="Times New Roman" panose="02020603050405020304" pitchFamily="18" charset="0"/>
                <a:cs typeface="+mj-cs"/>
              </a:rPr>
              <a:t>)  </a:t>
            </a:r>
            <a:r>
              <a:rPr lang="gu-IN" sz="2400" b="1" dirty="0" smtClean="0">
                <a:solidFill>
                  <a:srgbClr val="FF0000"/>
                </a:solidFill>
                <a:latin typeface="Cambria" panose="02040503050406030204" pitchFamily="18" charset="0"/>
                <a:ea typeface="Times New Roman" panose="02020603050405020304" pitchFamily="18" charset="0"/>
                <a:cs typeface="+mj-cs"/>
              </a:rPr>
              <a:t>રોકડ </a:t>
            </a:r>
            <a:r>
              <a:rPr lang="gu-IN" sz="2400" b="1" dirty="0">
                <a:solidFill>
                  <a:srgbClr val="FF0000"/>
                </a:solidFill>
                <a:latin typeface="Cambria" panose="02040503050406030204" pitchFamily="18" charset="0"/>
                <a:ea typeface="Times New Roman" panose="02020603050405020304" pitchFamily="18" charset="0"/>
                <a:cs typeface="+mj-cs"/>
              </a:rPr>
              <a:t>પુરાંતની માંગ [</a:t>
            </a:r>
            <a:r>
              <a:rPr lang="en-IN" sz="2400" b="1" dirty="0">
                <a:solidFill>
                  <a:srgbClr val="FF0000"/>
                </a:solidFill>
                <a:latin typeface="Cambria" panose="02040503050406030204" pitchFamily="18" charset="0"/>
                <a:ea typeface="Times New Roman" panose="02020603050405020304" pitchFamily="18" charset="0"/>
                <a:cs typeface="+mj-cs"/>
              </a:rPr>
              <a:t>k]</a:t>
            </a:r>
          </a:p>
          <a:p>
            <a:pPr>
              <a:lnSpc>
                <a:spcPct val="110000"/>
              </a:lnSpc>
              <a:spcBef>
                <a:spcPts val="200"/>
              </a:spcBef>
              <a:spcAft>
                <a:spcPts val="0"/>
              </a:spcAft>
            </a:pPr>
            <a:r>
              <a:rPr lang="en-IN" sz="2400" dirty="0" smtClean="0">
                <a:solidFill>
                  <a:srgbClr val="1F497D"/>
                </a:solidFill>
                <a:latin typeface="Cambria" panose="02040503050406030204" pitchFamily="18" charset="0"/>
                <a:ea typeface="Times New Roman" panose="02020603050405020304" pitchFamily="18" charset="0"/>
                <a:cs typeface="+mj-cs"/>
              </a:rPr>
              <a:t>	</a:t>
            </a:r>
            <a:r>
              <a:rPr lang="gu-IN" sz="2400" dirty="0" smtClean="0">
                <a:solidFill>
                  <a:srgbClr val="1F497D"/>
                </a:solidFill>
                <a:latin typeface="Cambria" panose="02040503050406030204" pitchFamily="18" charset="0"/>
                <a:ea typeface="Times New Roman" panose="02020603050405020304" pitchFamily="18" charset="0"/>
                <a:cs typeface="+mj-cs"/>
              </a:rPr>
              <a:t>લોકોપોતાની </a:t>
            </a:r>
            <a:r>
              <a:rPr lang="gu-IN" sz="2400" dirty="0">
                <a:solidFill>
                  <a:srgbClr val="1F497D"/>
                </a:solidFill>
                <a:latin typeface="Cambria" panose="02040503050406030204" pitchFamily="18" charset="0"/>
                <a:ea typeface="Times New Roman" panose="02020603050405020304" pitchFamily="18" charset="0"/>
                <a:cs typeface="+mj-cs"/>
              </a:rPr>
              <a:t>આવકનો અમુક ભાગ પોતાની પાસે રોકડ સ્વરૂપે રાખે </a:t>
            </a:r>
            <a:r>
              <a:rPr lang="gu-IN" sz="2400" dirty="0" smtClean="0">
                <a:solidFill>
                  <a:srgbClr val="1F497D"/>
                </a:solidFill>
                <a:latin typeface="Cambria" panose="02040503050406030204" pitchFamily="18" charset="0"/>
                <a:ea typeface="Times New Roman" panose="02020603050405020304" pitchFamily="18" charset="0"/>
                <a:cs typeface="+mj-cs"/>
              </a:rPr>
              <a:t>છે?વિનિમયના </a:t>
            </a:r>
            <a:r>
              <a:rPr lang="gu-IN" sz="2400" dirty="0">
                <a:solidFill>
                  <a:srgbClr val="1F497D"/>
                </a:solidFill>
                <a:latin typeface="Cambria" panose="02040503050406030204" pitchFamily="18" charset="0"/>
                <a:ea typeface="Times New Roman" panose="02020603050405020304" pitchFamily="18" charset="0"/>
                <a:cs typeface="+mj-cs"/>
              </a:rPr>
              <a:t>સટ્ટાકીય સાવચેતીના હેતુ માટે રાખે છે તેને રોકડ પુરાંત કહેવામાં આવે છે</a:t>
            </a:r>
            <a:endParaRPr lang="en-IN" sz="2400" dirty="0">
              <a:cs typeface="+mj-cs"/>
            </a:endParaRPr>
          </a:p>
        </p:txBody>
      </p:sp>
    </p:spTree>
    <p:extLst>
      <p:ext uri="{BB962C8B-B14F-4D97-AF65-F5344CB8AC3E}">
        <p14:creationId xmlns:p14="http://schemas.microsoft.com/office/powerpoint/2010/main" xmlns="" val="1953989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71800" y="17206"/>
            <a:ext cx="3663182" cy="707886"/>
          </a:xfrm>
          <a:prstGeom prst="rect">
            <a:avLst/>
          </a:prstGeom>
        </p:spPr>
        <p:txBody>
          <a:bodyPr wrap="none">
            <a:spAutoFit/>
          </a:bodyPr>
          <a:lstStyle/>
          <a:p>
            <a:pPr marL="457200" indent="-457200">
              <a:buFont typeface="Wingdings" panose="05000000000000000000" pitchFamily="2" charset="2"/>
              <a:buChar char="Ø"/>
            </a:pPr>
            <a:r>
              <a:rPr lang="gu-IN" sz="4000" dirty="0">
                <a:ln w="0"/>
                <a:solidFill>
                  <a:srgbClr val="FF0000"/>
                </a:solidFill>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ial Unicode MS" panose="020B0604020202020204" pitchFamily="34" charset="-128"/>
              </a:rPr>
              <a:t>પીગું નું </a:t>
            </a:r>
            <a:r>
              <a:rPr lang="gu-IN" sz="4000" dirty="0" smtClean="0">
                <a:ln w="0"/>
                <a:solidFill>
                  <a:srgbClr val="FF0000"/>
                </a:solidFill>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ial Unicode MS" panose="020B0604020202020204" pitchFamily="34" charset="-128"/>
              </a:rPr>
              <a:t>સમીકરણ</a:t>
            </a:r>
            <a:r>
              <a:rPr lang="en-IN" sz="4000" dirty="0" smtClean="0">
                <a:ln w="0"/>
                <a:solidFill>
                  <a:srgbClr val="FF0000"/>
                </a:solidFill>
                <a:effectLst>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ial Unicode MS" panose="020B0604020202020204" pitchFamily="34" charset="-128"/>
              </a:rPr>
              <a:t>:</a:t>
            </a:r>
            <a:endParaRPr lang="en-IN" sz="4000" dirty="0">
              <a:ln w="0"/>
              <a:solidFill>
                <a:srgbClr val="FF0000"/>
              </a:solidFill>
              <a:effectLst>
                <a:outerShdw blurRad="38100" dist="19050" dir="2700000" algn="tl" rotWithShape="0">
                  <a:schemeClr val="dk1">
                    <a:alpha val="40000"/>
                  </a:schemeClr>
                </a:outerShdw>
              </a:effectLst>
            </a:endParaRPr>
          </a:p>
        </p:txBody>
      </p:sp>
      <p:graphicFrame>
        <p:nvGraphicFramePr>
          <p:cNvPr id="9" name="Table 8"/>
          <p:cNvGraphicFramePr>
            <a:graphicFrameLocks noGrp="1"/>
          </p:cNvGraphicFramePr>
          <p:nvPr>
            <p:extLst>
              <p:ext uri="{D42A27DB-BD31-4B8C-83A1-F6EECF244321}">
                <p14:modId xmlns:p14="http://schemas.microsoft.com/office/powerpoint/2010/main" xmlns="" val="1017751201"/>
              </p:ext>
            </p:extLst>
          </p:nvPr>
        </p:nvGraphicFramePr>
        <p:xfrm>
          <a:off x="457200" y="838200"/>
          <a:ext cx="8323580" cy="2882504"/>
        </p:xfrm>
        <a:graphic>
          <a:graphicData uri="http://schemas.openxmlformats.org/drawingml/2006/table">
            <a:tbl>
              <a:tblPr firstRow="1" firstCol="1" bandRow="1">
                <a:tableStyleId>{5C22544A-7EE6-4342-B048-85BDC9FD1C3A}</a:tableStyleId>
              </a:tblPr>
              <a:tblGrid>
                <a:gridCol w="349556">
                  <a:extLst>
                    <a:ext uri="{9D8B030D-6E8A-4147-A177-3AD203B41FA5}">
                      <a16:colId xmlns:a16="http://schemas.microsoft.com/office/drawing/2014/main" xmlns="" val="800353102"/>
                    </a:ext>
                  </a:extLst>
                </a:gridCol>
                <a:gridCol w="93980">
                  <a:extLst>
                    <a:ext uri="{9D8B030D-6E8A-4147-A177-3AD203B41FA5}">
                      <a16:colId xmlns:a16="http://schemas.microsoft.com/office/drawing/2014/main" xmlns="" val="2927058502"/>
                    </a:ext>
                  </a:extLst>
                </a:gridCol>
                <a:gridCol w="318465">
                  <a:extLst>
                    <a:ext uri="{9D8B030D-6E8A-4147-A177-3AD203B41FA5}">
                      <a16:colId xmlns:a16="http://schemas.microsoft.com/office/drawing/2014/main" xmlns="" val="3953342878"/>
                    </a:ext>
                  </a:extLst>
                </a:gridCol>
                <a:gridCol w="93980">
                  <a:extLst>
                    <a:ext uri="{9D8B030D-6E8A-4147-A177-3AD203B41FA5}">
                      <a16:colId xmlns:a16="http://schemas.microsoft.com/office/drawing/2014/main" xmlns="" val="1045525417"/>
                    </a:ext>
                  </a:extLst>
                </a:gridCol>
                <a:gridCol w="287020">
                  <a:extLst>
                    <a:ext uri="{9D8B030D-6E8A-4147-A177-3AD203B41FA5}">
                      <a16:colId xmlns:a16="http://schemas.microsoft.com/office/drawing/2014/main" xmlns="" val="3065302989"/>
                    </a:ext>
                  </a:extLst>
                </a:gridCol>
                <a:gridCol w="627380">
                  <a:extLst>
                    <a:ext uri="{9D8B030D-6E8A-4147-A177-3AD203B41FA5}">
                      <a16:colId xmlns:a16="http://schemas.microsoft.com/office/drawing/2014/main" xmlns="" val="409487949"/>
                    </a:ext>
                  </a:extLst>
                </a:gridCol>
                <a:gridCol w="1957805">
                  <a:extLst>
                    <a:ext uri="{9D8B030D-6E8A-4147-A177-3AD203B41FA5}">
                      <a16:colId xmlns:a16="http://schemas.microsoft.com/office/drawing/2014/main" xmlns="" val="2348035618"/>
                    </a:ext>
                  </a:extLst>
                </a:gridCol>
                <a:gridCol w="130554">
                  <a:extLst>
                    <a:ext uri="{9D8B030D-6E8A-4147-A177-3AD203B41FA5}">
                      <a16:colId xmlns:a16="http://schemas.microsoft.com/office/drawing/2014/main" xmlns="" val="623023269"/>
                    </a:ext>
                  </a:extLst>
                </a:gridCol>
                <a:gridCol w="1609673">
                  <a:extLst>
                    <a:ext uri="{9D8B030D-6E8A-4147-A177-3AD203B41FA5}">
                      <a16:colId xmlns:a16="http://schemas.microsoft.com/office/drawing/2014/main" xmlns="" val="3791035501"/>
                    </a:ext>
                  </a:extLst>
                </a:gridCol>
                <a:gridCol w="779988">
                  <a:extLst>
                    <a:ext uri="{9D8B030D-6E8A-4147-A177-3AD203B41FA5}">
                      <a16:colId xmlns:a16="http://schemas.microsoft.com/office/drawing/2014/main" xmlns="" val="3911673008"/>
                    </a:ext>
                  </a:extLst>
                </a:gridCol>
                <a:gridCol w="381000">
                  <a:extLst>
                    <a:ext uri="{9D8B030D-6E8A-4147-A177-3AD203B41FA5}">
                      <a16:colId xmlns:a16="http://schemas.microsoft.com/office/drawing/2014/main" xmlns="" val="49824635"/>
                    </a:ext>
                  </a:extLst>
                </a:gridCol>
                <a:gridCol w="533400">
                  <a:extLst>
                    <a:ext uri="{9D8B030D-6E8A-4147-A177-3AD203B41FA5}">
                      <a16:colId xmlns:a16="http://schemas.microsoft.com/office/drawing/2014/main" xmlns="" val="4012923012"/>
                    </a:ext>
                  </a:extLst>
                </a:gridCol>
                <a:gridCol w="381000">
                  <a:extLst>
                    <a:ext uri="{9D8B030D-6E8A-4147-A177-3AD203B41FA5}">
                      <a16:colId xmlns:a16="http://schemas.microsoft.com/office/drawing/2014/main" xmlns="" val="3158628337"/>
                    </a:ext>
                  </a:extLst>
                </a:gridCol>
                <a:gridCol w="779779">
                  <a:extLst>
                    <a:ext uri="{9D8B030D-6E8A-4147-A177-3AD203B41FA5}">
                      <a16:colId xmlns:a16="http://schemas.microsoft.com/office/drawing/2014/main" xmlns="" val="770751141"/>
                    </a:ext>
                  </a:extLst>
                </a:gridCol>
              </a:tblGrid>
              <a:tr h="565938">
                <a:tc rowSpan="2">
                  <a:txBody>
                    <a:bodyPr/>
                    <a:lstStyle/>
                    <a:p>
                      <a:pPr algn="ctr">
                        <a:lnSpc>
                          <a:spcPct val="110000"/>
                        </a:lnSpc>
                        <a:spcAft>
                          <a:spcPts val="0"/>
                        </a:spcAft>
                      </a:pPr>
                      <a:r>
                        <a:rPr lang="en-US" sz="2400" dirty="0">
                          <a:solidFill>
                            <a:schemeClr val="tx1"/>
                          </a:solidFill>
                          <a:effectLst/>
                        </a:rPr>
                        <a:t>P</a:t>
                      </a:r>
                      <a:endParaRPr lang="en-IN" sz="16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rowSpan="2" gridSpan="3">
                  <a:txBody>
                    <a:bodyPr/>
                    <a:lstStyle/>
                    <a:p>
                      <a:pPr algn="ctr">
                        <a:lnSpc>
                          <a:spcPct val="110000"/>
                        </a:lnSpc>
                        <a:spcAft>
                          <a:spcPts val="0"/>
                        </a:spcAft>
                      </a:pPr>
                      <a:r>
                        <a:rPr lang="en-US" sz="2000" dirty="0">
                          <a:solidFill>
                            <a:schemeClr val="tx1"/>
                          </a:solidFill>
                          <a:effectLst/>
                        </a:rPr>
                        <a:t>=</a:t>
                      </a:r>
                      <a:endParaRPr lang="en-IN" sz="1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rowSpan="2" hMerge="1">
                  <a:txBody>
                    <a:bodyPr/>
                    <a:lstStyle/>
                    <a:p>
                      <a:endParaRPr lang="en-IN"/>
                    </a:p>
                  </a:txBody>
                  <a:tcPr/>
                </a:tc>
                <a:tc rowSpan="2" hMerge="1">
                  <a:txBody>
                    <a:bodyPr/>
                    <a:lstStyle/>
                    <a:p>
                      <a:endParaRPr lang="en-IN"/>
                    </a:p>
                  </a:txBody>
                  <a:tcPr/>
                </a:tc>
                <a:tc gridSpan="2">
                  <a:txBody>
                    <a:bodyPr/>
                    <a:lstStyle/>
                    <a:p>
                      <a:pPr algn="ctr">
                        <a:lnSpc>
                          <a:spcPct val="110000"/>
                        </a:lnSpc>
                        <a:spcAft>
                          <a:spcPts val="0"/>
                        </a:spcAft>
                      </a:pPr>
                      <a:r>
                        <a:rPr lang="en-US" sz="2000" dirty="0">
                          <a:solidFill>
                            <a:schemeClr val="tx1"/>
                          </a:solidFill>
                          <a:effectLst/>
                        </a:rPr>
                        <a:t>M</a:t>
                      </a:r>
                      <a:endParaRPr lang="en-IN" sz="1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hMerge="1">
                  <a:txBody>
                    <a:bodyPr/>
                    <a:lstStyle/>
                    <a:p>
                      <a:pPr algn="ctr">
                        <a:lnSpc>
                          <a:spcPct val="110000"/>
                        </a:lnSpc>
                        <a:spcAft>
                          <a:spcPts val="0"/>
                        </a:spcAft>
                      </a:pPr>
                      <a:endParaRPr lang="en-IN" sz="1000" dirty="0">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rowSpan="2">
                  <a:txBody>
                    <a:bodyPr/>
                    <a:lstStyle/>
                    <a:p>
                      <a:pPr algn="ctr">
                        <a:lnSpc>
                          <a:spcPct val="110000"/>
                        </a:lnSpc>
                        <a:spcAft>
                          <a:spcPts val="0"/>
                        </a:spcAft>
                      </a:pPr>
                      <a:r>
                        <a:rPr lang="gu-IN" sz="2400" dirty="0" smtClean="0">
                          <a:solidFill>
                            <a:schemeClr val="tx1"/>
                          </a:solidFill>
                          <a:effectLst/>
                          <a:latin typeface="Calibri" panose="020F0502020204030204" pitchFamily="34" charset="0"/>
                          <a:ea typeface="Times New Roman" panose="02020603050405020304" pitchFamily="18" charset="0"/>
                          <a:cs typeface="Shruti" panose="02000500000000000000" pitchFamily="2"/>
                        </a:rPr>
                        <a:t>અથવા</a:t>
                      </a:r>
                      <a:endParaRPr lang="en-IN" sz="2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rowSpan="2" gridSpan="2">
                  <a:txBody>
                    <a:bodyPr/>
                    <a:lstStyle/>
                    <a:p>
                      <a:pPr algn="just">
                        <a:lnSpc>
                          <a:spcPct val="110000"/>
                        </a:lnSpc>
                        <a:spcAft>
                          <a:spcPts val="0"/>
                        </a:spcAft>
                      </a:pPr>
                      <a:r>
                        <a:rPr lang="en-US" sz="2000" dirty="0" smtClean="0">
                          <a:solidFill>
                            <a:schemeClr val="tx1"/>
                          </a:solidFill>
                          <a:effectLst/>
                        </a:rPr>
                        <a:t>PKR= </a:t>
                      </a:r>
                      <a:r>
                        <a:rPr lang="en-US" sz="2000" dirty="0">
                          <a:solidFill>
                            <a:schemeClr val="tx1"/>
                          </a:solidFill>
                          <a:effectLst/>
                        </a:rPr>
                        <a:t>M</a:t>
                      </a:r>
                      <a:endParaRPr lang="en-IN" sz="1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rowSpan="2" hMerge="1">
                  <a:txBody>
                    <a:bodyPr/>
                    <a:lstStyle/>
                    <a:p>
                      <a:endParaRPr lang="en-IN"/>
                    </a:p>
                  </a:txBody>
                  <a:tcPr/>
                </a:tc>
                <a:tc gridSpan="5">
                  <a:txBody>
                    <a:bodyPr/>
                    <a:lstStyle/>
                    <a:p>
                      <a:pPr algn="ctr">
                        <a:lnSpc>
                          <a:spcPct val="110000"/>
                        </a:lnSpc>
                        <a:spcAft>
                          <a:spcPts val="0"/>
                        </a:spcAft>
                      </a:pPr>
                      <a:r>
                        <a:rPr lang="en-US" sz="2000" dirty="0">
                          <a:solidFill>
                            <a:schemeClr val="tx1"/>
                          </a:solidFill>
                          <a:effectLst/>
                        </a:rPr>
                        <a:t>M = 200 </a:t>
                      </a:r>
                      <a:r>
                        <a:rPr lang="gu-IN" sz="2000" dirty="0" smtClean="0">
                          <a:solidFill>
                            <a:schemeClr val="tx1"/>
                          </a:solidFill>
                          <a:effectLst/>
                        </a:rPr>
                        <a:t>હોય તો</a:t>
                      </a:r>
                      <a:endParaRPr lang="en-IN" sz="1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3493185708"/>
                  </a:ext>
                </a:extLst>
              </a:tr>
              <a:tr h="424661">
                <a:tc vMerge="1">
                  <a:txBody>
                    <a:bodyPr/>
                    <a:lstStyle/>
                    <a:p>
                      <a:endParaRPr lang="en-IN"/>
                    </a:p>
                  </a:txBody>
                  <a:tcPr/>
                </a:tc>
                <a:tc gridSpan="3" vMerge="1">
                  <a:txBody>
                    <a:bodyPr/>
                    <a:lstStyle/>
                    <a:p>
                      <a:endParaRPr lang="en-IN"/>
                    </a:p>
                  </a:txBody>
                  <a:tcPr/>
                </a:tc>
                <a:tc hMerge="1" vMerge="1">
                  <a:txBody>
                    <a:bodyPr/>
                    <a:lstStyle/>
                    <a:p>
                      <a:endParaRPr lang="en-IN"/>
                    </a:p>
                  </a:txBody>
                  <a:tcPr/>
                </a:tc>
                <a:tc hMerge="1" vMerge="1">
                  <a:txBody>
                    <a:bodyPr/>
                    <a:lstStyle/>
                    <a:p>
                      <a:endParaRPr lang="en-IN"/>
                    </a:p>
                  </a:txBody>
                  <a:tcPr/>
                </a:tc>
                <a:tc gridSpan="2">
                  <a:txBody>
                    <a:bodyPr/>
                    <a:lstStyle/>
                    <a:p>
                      <a:pPr algn="ctr">
                        <a:lnSpc>
                          <a:spcPct val="110000"/>
                        </a:lnSpc>
                        <a:spcAft>
                          <a:spcPts val="0"/>
                        </a:spcAft>
                      </a:pPr>
                      <a:r>
                        <a:rPr lang="en-US" sz="2000" b="1" dirty="0">
                          <a:effectLst/>
                        </a:rPr>
                        <a:t>KR</a:t>
                      </a:r>
                      <a:endParaRPr lang="en-IN" sz="1400" b="1" dirty="0">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hMerge="1">
                  <a:txBody>
                    <a:bodyPr/>
                    <a:lstStyle/>
                    <a:p>
                      <a:endParaRPr lang="en-IN"/>
                    </a:p>
                  </a:txBody>
                  <a:tcPr/>
                </a:tc>
                <a:tc vMerge="1">
                  <a:txBody>
                    <a:bodyPr/>
                    <a:lstStyle/>
                    <a:p>
                      <a:endParaRPr lang="en-IN"/>
                    </a:p>
                  </a:txBody>
                  <a:tcPr/>
                </a:tc>
                <a:tc gridSpan="2" vMerge="1">
                  <a:txBody>
                    <a:bodyPr/>
                    <a:lstStyle/>
                    <a:p>
                      <a:endParaRPr lang="en-IN"/>
                    </a:p>
                  </a:txBody>
                  <a:tcPr/>
                </a:tc>
                <a:tc hMerge="1" vMerge="1">
                  <a:txBody>
                    <a:bodyPr/>
                    <a:lstStyle/>
                    <a:p>
                      <a:endParaRPr lang="en-IN"/>
                    </a:p>
                  </a:txBody>
                  <a:tcPr/>
                </a:tc>
                <a:tc gridSpan="3">
                  <a:txBody>
                    <a:bodyPr/>
                    <a:lstStyle/>
                    <a:p>
                      <a:pPr algn="l">
                        <a:lnSpc>
                          <a:spcPct val="110000"/>
                        </a:lnSpc>
                        <a:spcAft>
                          <a:spcPts val="0"/>
                        </a:spcAft>
                      </a:pPr>
                      <a:r>
                        <a:rPr lang="en-US" sz="2400" b="1" u="sng" dirty="0">
                          <a:effectLst/>
                        </a:rPr>
                        <a:t>200</a:t>
                      </a:r>
                      <a:endParaRPr lang="en-IN" sz="1600" b="1" u="sng" dirty="0">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hMerge="1">
                  <a:txBody>
                    <a:bodyPr/>
                    <a:lstStyle/>
                    <a:p>
                      <a:endParaRPr lang="en-IN"/>
                    </a:p>
                  </a:txBody>
                  <a:tcPr/>
                </a:tc>
                <a:tc hMerge="1">
                  <a:txBody>
                    <a:bodyPr/>
                    <a:lstStyle/>
                    <a:p>
                      <a:endParaRPr lang="en-IN"/>
                    </a:p>
                  </a:txBody>
                  <a:tcPr/>
                </a:tc>
                <a:tc>
                  <a:txBody>
                    <a:bodyPr/>
                    <a:lstStyle/>
                    <a:p>
                      <a:pPr algn="ctr">
                        <a:lnSpc>
                          <a:spcPct val="110000"/>
                        </a:lnSpc>
                        <a:spcAft>
                          <a:spcPts val="0"/>
                        </a:spcAft>
                      </a:pPr>
                      <a:r>
                        <a:rPr lang="en-US" sz="2000" b="1" dirty="0">
                          <a:effectLst/>
                        </a:rPr>
                        <a:t>=</a:t>
                      </a:r>
                      <a:endParaRPr lang="en-IN" sz="1400" b="1" dirty="0">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000" b="1" dirty="0">
                          <a:effectLst/>
                        </a:rPr>
                        <a:t>200</a:t>
                      </a:r>
                      <a:endParaRPr lang="en-IN" sz="1400" b="1" dirty="0">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extLst>
                  <a:ext uri="{0D108BD9-81ED-4DB2-BD59-A6C34878D82A}">
                    <a16:rowId xmlns:a16="http://schemas.microsoft.com/office/drawing/2014/main" xmlns="" val="342949940"/>
                  </a:ext>
                </a:extLst>
              </a:tr>
              <a:tr h="742712">
                <a:tc gridSpan="9">
                  <a:txBody>
                    <a:bodyPr/>
                    <a:lstStyle/>
                    <a:p>
                      <a:pPr algn="just">
                        <a:lnSpc>
                          <a:spcPct val="110000"/>
                        </a:lnSpc>
                        <a:spcAft>
                          <a:spcPts val="0"/>
                        </a:spcAft>
                      </a:pPr>
                      <a:r>
                        <a:rPr lang="gu-IN" sz="2400" dirty="0" smtClean="0">
                          <a:solidFill>
                            <a:schemeClr val="tx1"/>
                          </a:solidFill>
                          <a:effectLst/>
                        </a:rPr>
                        <a:t>જો </a:t>
                      </a:r>
                      <a:r>
                        <a:rPr lang="en-US" sz="2400" dirty="0" smtClean="0">
                          <a:solidFill>
                            <a:schemeClr val="tx1"/>
                          </a:solidFill>
                          <a:effectLst/>
                        </a:rPr>
                        <a:t>[</a:t>
                      </a:r>
                      <a:r>
                        <a:rPr lang="en-US" sz="2000" dirty="0" smtClean="0">
                          <a:solidFill>
                            <a:schemeClr val="tx1"/>
                          </a:solidFill>
                          <a:effectLst/>
                        </a:rPr>
                        <a:t>M </a:t>
                      </a:r>
                      <a:r>
                        <a:rPr lang="en-US" sz="2000" dirty="0">
                          <a:solidFill>
                            <a:schemeClr val="tx1"/>
                          </a:solidFill>
                          <a:effectLst/>
                        </a:rPr>
                        <a:t>= </a:t>
                      </a:r>
                      <a:r>
                        <a:rPr lang="en-US" sz="2000" dirty="0" smtClean="0">
                          <a:solidFill>
                            <a:schemeClr val="tx1"/>
                          </a:solidFill>
                          <a:effectLst/>
                        </a:rPr>
                        <a:t>100</a:t>
                      </a:r>
                      <a:r>
                        <a:rPr lang="gu-IN" sz="2400" dirty="0" smtClean="0">
                          <a:solidFill>
                            <a:schemeClr val="tx1"/>
                          </a:solidFill>
                          <a:effectLst/>
                        </a:rPr>
                        <a:t>રૂ.</a:t>
                      </a:r>
                      <a:r>
                        <a:rPr lang="en-US" sz="2400" dirty="0" smtClean="0">
                          <a:solidFill>
                            <a:schemeClr val="tx1"/>
                          </a:solidFill>
                          <a:effectLst/>
                        </a:rPr>
                        <a:t> </a:t>
                      </a:r>
                      <a:r>
                        <a:rPr lang="gu-IN" sz="2400" dirty="0" smtClean="0">
                          <a:solidFill>
                            <a:schemeClr val="tx1"/>
                          </a:solidFill>
                          <a:effectLst/>
                        </a:rPr>
                        <a:t>  </a:t>
                      </a:r>
                      <a:r>
                        <a:rPr lang="en-US" sz="2000" dirty="0" smtClean="0">
                          <a:solidFill>
                            <a:schemeClr val="tx1"/>
                          </a:solidFill>
                          <a:effectLst/>
                        </a:rPr>
                        <a:t>R </a:t>
                      </a:r>
                      <a:r>
                        <a:rPr lang="en-US" sz="2000" dirty="0">
                          <a:solidFill>
                            <a:schemeClr val="tx1"/>
                          </a:solidFill>
                          <a:effectLst/>
                        </a:rPr>
                        <a:t>= 1200</a:t>
                      </a:r>
                      <a:r>
                        <a:rPr lang="en-US" sz="2400" dirty="0">
                          <a:solidFill>
                            <a:schemeClr val="tx1"/>
                          </a:solidFill>
                          <a:effectLst/>
                        </a:rPr>
                        <a:t> </a:t>
                      </a:r>
                      <a:r>
                        <a:rPr lang="gu-IN" sz="2400" dirty="0" smtClean="0">
                          <a:solidFill>
                            <a:schemeClr val="tx1"/>
                          </a:solidFill>
                          <a:effectLst/>
                        </a:rPr>
                        <a:t>મણ ઘઉં</a:t>
                      </a:r>
                      <a:endParaRPr lang="en-IN" sz="1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rowSpan="2">
                  <a:txBody>
                    <a:bodyPr/>
                    <a:lstStyle/>
                    <a:p>
                      <a:pPr algn="l">
                        <a:lnSpc>
                          <a:spcPct val="110000"/>
                        </a:lnSpc>
                        <a:spcAft>
                          <a:spcPts val="0"/>
                        </a:spcAft>
                      </a:pPr>
                      <a:r>
                        <a:rPr lang="en-US" sz="2000" b="1" dirty="0">
                          <a:effectLst/>
                        </a:rPr>
                        <a:t>1200</a:t>
                      </a:r>
                      <a:endParaRPr lang="en-IN" sz="1400" b="1" dirty="0">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rowSpan="2">
                  <a:txBody>
                    <a:bodyPr/>
                    <a:lstStyle/>
                    <a:p>
                      <a:pPr algn="ctr">
                        <a:lnSpc>
                          <a:spcPct val="110000"/>
                        </a:lnSpc>
                        <a:spcAft>
                          <a:spcPts val="0"/>
                        </a:spcAft>
                      </a:pPr>
                      <a:r>
                        <a:rPr lang="en-US" sz="2000" dirty="0">
                          <a:effectLst/>
                        </a:rPr>
                        <a:t>x</a:t>
                      </a:r>
                      <a:endParaRPr lang="en-IN" sz="1400" dirty="0">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000" b="1" dirty="0">
                          <a:effectLst/>
                        </a:rPr>
                        <a:t>1</a:t>
                      </a:r>
                      <a:endParaRPr lang="en-IN" sz="1400" b="1" dirty="0">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000" dirty="0">
                          <a:effectLst/>
                        </a:rPr>
                        <a:t> </a:t>
                      </a:r>
                      <a:endParaRPr lang="en-IN" sz="1400" dirty="0">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000" b="1" dirty="0">
                          <a:effectLst/>
                        </a:rPr>
                        <a:t>200</a:t>
                      </a:r>
                      <a:endParaRPr lang="en-IN" sz="1400" b="1" dirty="0">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extLst>
                  <a:ext uri="{0D108BD9-81ED-4DB2-BD59-A6C34878D82A}">
                    <a16:rowId xmlns:a16="http://schemas.microsoft.com/office/drawing/2014/main" xmlns="" val="1400483026"/>
                  </a:ext>
                </a:extLst>
              </a:tr>
              <a:tr h="0">
                <a:tc rowSpan="3" gridSpan="2">
                  <a:txBody>
                    <a:bodyPr/>
                    <a:lstStyle/>
                    <a:p>
                      <a:pPr algn="ctr">
                        <a:lnSpc>
                          <a:spcPct val="110000"/>
                        </a:lnSpc>
                        <a:spcAft>
                          <a:spcPts val="0"/>
                        </a:spcAft>
                      </a:pPr>
                      <a:r>
                        <a:rPr lang="en-US" sz="2400" dirty="0">
                          <a:solidFill>
                            <a:schemeClr val="tx1"/>
                          </a:solidFill>
                          <a:effectLst/>
                        </a:rPr>
                        <a:t>K</a:t>
                      </a:r>
                      <a:endParaRPr lang="en-IN" sz="16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rowSpan="3" hMerge="1">
                  <a:txBody>
                    <a:bodyPr/>
                    <a:lstStyle/>
                    <a:p>
                      <a:endParaRPr lang="en-IN"/>
                    </a:p>
                  </a:txBody>
                  <a:tcPr/>
                </a:tc>
                <a:tc rowSpan="3">
                  <a:txBody>
                    <a:bodyPr/>
                    <a:lstStyle/>
                    <a:p>
                      <a:pPr algn="ctr">
                        <a:lnSpc>
                          <a:spcPct val="110000"/>
                        </a:lnSpc>
                        <a:spcAft>
                          <a:spcPts val="0"/>
                        </a:spcAft>
                      </a:pPr>
                      <a:r>
                        <a:rPr lang="en-US" sz="2000" dirty="0">
                          <a:effectLst/>
                        </a:rPr>
                        <a:t>=</a:t>
                      </a:r>
                      <a:endParaRPr lang="en-IN" sz="1400" dirty="0">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rowSpan="2" gridSpan="2">
                  <a:txBody>
                    <a:bodyPr/>
                    <a:lstStyle/>
                    <a:p>
                      <a:pPr algn="ctr">
                        <a:lnSpc>
                          <a:spcPct val="110000"/>
                        </a:lnSpc>
                        <a:spcAft>
                          <a:spcPts val="0"/>
                        </a:spcAft>
                      </a:pPr>
                      <a:r>
                        <a:rPr lang="en-US" sz="2800" b="1" dirty="0">
                          <a:effectLst/>
                        </a:rPr>
                        <a:t>1</a:t>
                      </a:r>
                      <a:endParaRPr lang="en-IN" sz="1800" b="1" dirty="0">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rowSpan="2" hMerge="1">
                  <a:txBody>
                    <a:bodyPr/>
                    <a:lstStyle/>
                    <a:p>
                      <a:endParaRPr lang="en-IN"/>
                    </a:p>
                  </a:txBody>
                  <a:tcPr/>
                </a:tc>
                <a:tc rowSpan="3" gridSpan="3">
                  <a:txBody>
                    <a:bodyPr/>
                    <a:lstStyle/>
                    <a:p>
                      <a:pPr algn="ctr">
                        <a:lnSpc>
                          <a:spcPct val="110000"/>
                        </a:lnSpc>
                        <a:spcAft>
                          <a:spcPts val="0"/>
                        </a:spcAft>
                      </a:pPr>
                      <a:r>
                        <a:rPr lang="gu-IN" sz="2400" dirty="0" smtClean="0">
                          <a:effectLst/>
                          <a:latin typeface="Calibri" panose="020F0502020204030204" pitchFamily="34" charset="0"/>
                          <a:ea typeface="Times New Roman" panose="02020603050405020304" pitchFamily="18" charset="0"/>
                          <a:cs typeface="Shruti" panose="02000500000000000000" pitchFamily="2"/>
                        </a:rPr>
                        <a:t>હોય તો</a:t>
                      </a:r>
                      <a:endParaRPr lang="en-IN" sz="2400" dirty="0">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rowSpan="3" hMerge="1">
                  <a:txBody>
                    <a:bodyPr/>
                    <a:lstStyle/>
                    <a:p>
                      <a:endParaRPr lang="en-IN"/>
                    </a:p>
                  </a:txBody>
                  <a:tcPr/>
                </a:tc>
                <a:tc rowSpan="3" hMerge="1">
                  <a:txBody>
                    <a:bodyPr/>
                    <a:lstStyle/>
                    <a:p>
                      <a:endParaRPr lang="en-IN"/>
                    </a:p>
                  </a:txBody>
                  <a:tcPr/>
                </a:tc>
                <a:tc>
                  <a:txBody>
                    <a:bodyPr/>
                    <a:lstStyle/>
                    <a:p>
                      <a:pPr algn="ctr">
                        <a:lnSpc>
                          <a:spcPct val="110000"/>
                        </a:lnSpc>
                        <a:spcAft>
                          <a:spcPts val="0"/>
                        </a:spcAft>
                      </a:pPr>
                      <a:r>
                        <a:rPr lang="en-US" sz="2000" dirty="0">
                          <a:effectLst/>
                        </a:rPr>
                        <a:t> </a:t>
                      </a:r>
                      <a:endParaRPr lang="en-IN" sz="1400" dirty="0">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vMerge="1">
                  <a:txBody>
                    <a:bodyPr/>
                    <a:lstStyle/>
                    <a:p>
                      <a:endParaRPr lang="en-IN"/>
                    </a:p>
                  </a:txBody>
                  <a:tcPr/>
                </a:tc>
                <a:tc vMerge="1">
                  <a:txBody>
                    <a:bodyPr/>
                    <a:lstStyle/>
                    <a:p>
                      <a:endParaRPr lang="en-IN"/>
                    </a:p>
                  </a:txBody>
                  <a:tcPr/>
                </a:tc>
                <a:tc>
                  <a:txBody>
                    <a:bodyPr/>
                    <a:lstStyle/>
                    <a:p>
                      <a:pPr algn="ctr">
                        <a:lnSpc>
                          <a:spcPct val="110000"/>
                        </a:lnSpc>
                        <a:spcAft>
                          <a:spcPts val="0"/>
                        </a:spcAft>
                      </a:pPr>
                      <a:r>
                        <a:rPr lang="en-US" sz="2000" b="1" dirty="0">
                          <a:effectLst/>
                        </a:rPr>
                        <a:t>6</a:t>
                      </a:r>
                      <a:endParaRPr lang="en-IN" sz="1400" b="1" dirty="0">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000">
                          <a:effectLst/>
                        </a:rPr>
                        <a:t> </a:t>
                      </a:r>
                      <a:endParaRPr lang="en-IN" sz="1400">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000">
                          <a:effectLst/>
                        </a:rPr>
                        <a:t> </a:t>
                      </a:r>
                      <a:endParaRPr lang="en-IN" sz="1400">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extLst>
                  <a:ext uri="{0D108BD9-81ED-4DB2-BD59-A6C34878D82A}">
                    <a16:rowId xmlns:a16="http://schemas.microsoft.com/office/drawing/2014/main" xmlns="" val="3738269034"/>
                  </a:ext>
                </a:extLst>
              </a:tr>
              <a:tr h="293609">
                <a:tc gridSpan="2" vMerge="1">
                  <a:txBody>
                    <a:bodyPr/>
                    <a:lstStyle/>
                    <a:p>
                      <a:endParaRPr lang="en-IN"/>
                    </a:p>
                  </a:txBody>
                  <a:tcPr/>
                </a:tc>
                <a:tc hMerge="1" vMerge="1">
                  <a:txBody>
                    <a:bodyPr/>
                    <a:lstStyle/>
                    <a:p>
                      <a:endParaRPr lang="en-IN"/>
                    </a:p>
                  </a:txBody>
                  <a:tcPr/>
                </a:tc>
                <a:tc vMerge="1">
                  <a:txBody>
                    <a:bodyPr/>
                    <a:lstStyle/>
                    <a:p>
                      <a:endParaRPr lang="en-IN"/>
                    </a:p>
                  </a:txBody>
                  <a:tcPr/>
                </a:tc>
                <a:tc gridSpan="2" vMerge="1">
                  <a:txBody>
                    <a:bodyPr/>
                    <a:lstStyle/>
                    <a:p>
                      <a:endParaRPr lang="en-IN"/>
                    </a:p>
                  </a:txBody>
                  <a:tcPr/>
                </a:tc>
                <a:tc hMerge="1" vMerge="1">
                  <a:txBody>
                    <a:bodyPr/>
                    <a:lstStyle/>
                    <a:p>
                      <a:endParaRPr lang="en-IN"/>
                    </a:p>
                  </a:txBody>
                  <a:tcPr/>
                </a:tc>
                <a:tc gridSpan="3" vMerge="1">
                  <a:txBody>
                    <a:bodyPr/>
                    <a:lstStyle/>
                    <a:p>
                      <a:endParaRPr lang="en-IN"/>
                    </a:p>
                  </a:txBody>
                  <a:tcPr/>
                </a:tc>
                <a:tc hMerge="1" vMerge="1">
                  <a:txBody>
                    <a:bodyPr/>
                    <a:lstStyle/>
                    <a:p>
                      <a:endParaRPr lang="en-IN"/>
                    </a:p>
                  </a:txBody>
                  <a:tcPr/>
                </a:tc>
                <a:tc hMerge="1" vMerge="1">
                  <a:txBody>
                    <a:bodyPr/>
                    <a:lstStyle/>
                    <a:p>
                      <a:endParaRPr lang="en-IN"/>
                    </a:p>
                  </a:txBody>
                  <a:tcPr/>
                </a:tc>
                <a:tc rowSpan="2">
                  <a:txBody>
                    <a:bodyPr/>
                    <a:lstStyle/>
                    <a:p>
                      <a:pPr algn="ctr">
                        <a:lnSpc>
                          <a:spcPct val="110000"/>
                        </a:lnSpc>
                        <a:spcAft>
                          <a:spcPts val="0"/>
                        </a:spcAft>
                      </a:pPr>
                      <a:r>
                        <a:rPr lang="en-US" sz="2000" dirty="0">
                          <a:effectLst/>
                        </a:rPr>
                        <a:t> </a:t>
                      </a:r>
                      <a:endParaRPr lang="en-IN" sz="1400" dirty="0">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rowSpan="2" gridSpan="5">
                  <a:txBody>
                    <a:bodyPr/>
                    <a:lstStyle/>
                    <a:p>
                      <a:pPr algn="ctr">
                        <a:lnSpc>
                          <a:spcPct val="110000"/>
                        </a:lnSpc>
                        <a:spcAft>
                          <a:spcPts val="0"/>
                        </a:spcAft>
                      </a:pPr>
                      <a:r>
                        <a:rPr lang="en-US" sz="2400" b="1" dirty="0">
                          <a:effectLst/>
                        </a:rPr>
                        <a:t>P = 1</a:t>
                      </a:r>
                      <a:endParaRPr lang="en-IN" sz="1600" b="1" dirty="0">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rowSpan="2" hMerge="1">
                  <a:txBody>
                    <a:bodyPr/>
                    <a:lstStyle/>
                    <a:p>
                      <a:endParaRPr lang="en-IN"/>
                    </a:p>
                  </a:txBody>
                  <a:tcPr/>
                </a:tc>
                <a:tc rowSpan="2" hMerge="1">
                  <a:txBody>
                    <a:bodyPr/>
                    <a:lstStyle/>
                    <a:p>
                      <a:endParaRPr lang="en-IN"/>
                    </a:p>
                  </a:txBody>
                  <a:tcPr/>
                </a:tc>
                <a:tc rowSpan="2" hMerge="1">
                  <a:txBody>
                    <a:bodyPr/>
                    <a:lstStyle/>
                    <a:p>
                      <a:endParaRPr lang="en-IN"/>
                    </a:p>
                  </a:txBody>
                  <a:tcPr/>
                </a:tc>
                <a:tc rowSpan="2" hMerge="1">
                  <a:txBody>
                    <a:bodyPr/>
                    <a:lstStyle/>
                    <a:p>
                      <a:endParaRPr lang="en-IN"/>
                    </a:p>
                  </a:txBody>
                  <a:tcPr/>
                </a:tc>
                <a:extLst>
                  <a:ext uri="{0D108BD9-81ED-4DB2-BD59-A6C34878D82A}">
                    <a16:rowId xmlns:a16="http://schemas.microsoft.com/office/drawing/2014/main" xmlns="" val="851962512"/>
                  </a:ext>
                </a:extLst>
              </a:tr>
              <a:tr h="520304">
                <a:tc gridSpan="2" vMerge="1">
                  <a:txBody>
                    <a:bodyPr/>
                    <a:lstStyle/>
                    <a:p>
                      <a:endParaRPr lang="en-IN"/>
                    </a:p>
                  </a:txBody>
                  <a:tcPr/>
                </a:tc>
                <a:tc hMerge="1" vMerge="1">
                  <a:txBody>
                    <a:bodyPr/>
                    <a:lstStyle/>
                    <a:p>
                      <a:endParaRPr lang="en-IN"/>
                    </a:p>
                  </a:txBody>
                  <a:tcPr/>
                </a:tc>
                <a:tc vMerge="1">
                  <a:txBody>
                    <a:bodyPr/>
                    <a:lstStyle/>
                    <a:p>
                      <a:endParaRPr lang="en-IN"/>
                    </a:p>
                  </a:txBody>
                  <a:tcPr/>
                </a:tc>
                <a:tc gridSpan="2">
                  <a:txBody>
                    <a:bodyPr/>
                    <a:lstStyle/>
                    <a:p>
                      <a:pPr algn="ctr">
                        <a:lnSpc>
                          <a:spcPct val="110000"/>
                        </a:lnSpc>
                        <a:spcAft>
                          <a:spcPts val="0"/>
                        </a:spcAft>
                      </a:pPr>
                      <a:r>
                        <a:rPr lang="en-US" sz="2800" b="1" dirty="0">
                          <a:effectLst/>
                        </a:rPr>
                        <a:t>6</a:t>
                      </a:r>
                      <a:endParaRPr lang="en-IN" sz="1800" b="1" dirty="0">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hMerge="1">
                  <a:txBody>
                    <a:bodyPr/>
                    <a:lstStyle/>
                    <a:p>
                      <a:endParaRPr lang="en-IN"/>
                    </a:p>
                  </a:txBody>
                  <a:tcPr/>
                </a:tc>
                <a:tc gridSpan="3" vMerge="1">
                  <a:txBody>
                    <a:bodyPr/>
                    <a:lstStyle/>
                    <a:p>
                      <a:pPr algn="ctr">
                        <a:lnSpc>
                          <a:spcPct val="110000"/>
                        </a:lnSpc>
                        <a:spcAft>
                          <a:spcPts val="0"/>
                        </a:spcAft>
                      </a:pPr>
                      <a:endParaRPr lang="en-IN" sz="1400" dirty="0">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hMerge="1" vMerge="1">
                  <a:txBody>
                    <a:bodyPr/>
                    <a:lstStyle/>
                    <a:p>
                      <a:endParaRPr lang="en-IN"/>
                    </a:p>
                  </a:txBody>
                  <a:tcPr/>
                </a:tc>
                <a:tc hMerge="1" vMerge="1">
                  <a:txBody>
                    <a:bodyPr/>
                    <a:lstStyle/>
                    <a:p>
                      <a:endParaRPr lang="en-IN"/>
                    </a:p>
                  </a:txBody>
                  <a:tcPr/>
                </a:tc>
                <a:tc vMerge="1">
                  <a:txBody>
                    <a:bodyPr/>
                    <a:lstStyle/>
                    <a:p>
                      <a:pPr algn="ctr">
                        <a:lnSpc>
                          <a:spcPct val="110000"/>
                        </a:lnSpc>
                        <a:spcAft>
                          <a:spcPts val="0"/>
                        </a:spcAft>
                      </a:pPr>
                      <a:endParaRPr lang="en-IN" sz="1400">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gridSpan="5" vMerge="1">
                  <a:txBody>
                    <a:bodyPr/>
                    <a:lstStyle/>
                    <a:p>
                      <a:pPr algn="ctr">
                        <a:lnSpc>
                          <a:spcPct val="110000"/>
                        </a:lnSpc>
                        <a:spcAft>
                          <a:spcPts val="0"/>
                        </a:spcAft>
                      </a:pPr>
                      <a:endParaRPr lang="en-IN" sz="1400" dirty="0">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hMerge="1" vMerge="1">
                  <a:txBody>
                    <a:bodyPr/>
                    <a:lstStyle/>
                    <a:p>
                      <a:endParaRPr lang="en-IN"/>
                    </a:p>
                  </a:txBody>
                  <a:tcPr/>
                </a:tc>
                <a:tc hMerge="1" vMerge="1">
                  <a:txBody>
                    <a:bodyPr/>
                    <a:lstStyle/>
                    <a:p>
                      <a:endParaRPr lang="en-IN"/>
                    </a:p>
                  </a:txBody>
                  <a:tcPr/>
                </a:tc>
                <a:tc hMerge="1" vMerge="1">
                  <a:txBody>
                    <a:bodyPr/>
                    <a:lstStyle/>
                    <a:p>
                      <a:endParaRPr lang="en-IN"/>
                    </a:p>
                  </a:txBody>
                  <a:tcPr/>
                </a:tc>
                <a:tc hMerge="1" vMerge="1">
                  <a:txBody>
                    <a:bodyPr/>
                    <a:lstStyle/>
                    <a:p>
                      <a:endParaRPr lang="en-IN"/>
                    </a:p>
                  </a:txBody>
                  <a:tcPr/>
                </a:tc>
                <a:extLst>
                  <a:ext uri="{0D108BD9-81ED-4DB2-BD59-A6C34878D82A}">
                    <a16:rowId xmlns:a16="http://schemas.microsoft.com/office/drawing/2014/main" xmlns="" val="3522653797"/>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xmlns="" val="1669455295"/>
              </p:ext>
            </p:extLst>
          </p:nvPr>
        </p:nvGraphicFramePr>
        <p:xfrm>
          <a:off x="484237" y="4191000"/>
          <a:ext cx="8126362" cy="2192494"/>
        </p:xfrm>
        <a:graphic>
          <a:graphicData uri="http://schemas.openxmlformats.org/drawingml/2006/table">
            <a:tbl>
              <a:tblPr firstRow="1" firstCol="1" bandRow="1">
                <a:tableStyleId>{5C22544A-7EE6-4342-B048-85BDC9FD1C3A}</a:tableStyleId>
              </a:tblPr>
              <a:tblGrid>
                <a:gridCol w="353963">
                  <a:extLst>
                    <a:ext uri="{9D8B030D-6E8A-4147-A177-3AD203B41FA5}">
                      <a16:colId xmlns:a16="http://schemas.microsoft.com/office/drawing/2014/main" xmlns="" val="3627711201"/>
                    </a:ext>
                  </a:extLst>
                </a:gridCol>
                <a:gridCol w="381000">
                  <a:extLst>
                    <a:ext uri="{9D8B030D-6E8A-4147-A177-3AD203B41FA5}">
                      <a16:colId xmlns:a16="http://schemas.microsoft.com/office/drawing/2014/main" xmlns="" val="2939377905"/>
                    </a:ext>
                  </a:extLst>
                </a:gridCol>
                <a:gridCol w="685800">
                  <a:extLst>
                    <a:ext uri="{9D8B030D-6E8A-4147-A177-3AD203B41FA5}">
                      <a16:colId xmlns:a16="http://schemas.microsoft.com/office/drawing/2014/main" xmlns="" val="3273069255"/>
                    </a:ext>
                  </a:extLst>
                </a:gridCol>
                <a:gridCol w="457200">
                  <a:extLst>
                    <a:ext uri="{9D8B030D-6E8A-4147-A177-3AD203B41FA5}">
                      <a16:colId xmlns:a16="http://schemas.microsoft.com/office/drawing/2014/main" xmlns="" val="2610208916"/>
                    </a:ext>
                  </a:extLst>
                </a:gridCol>
                <a:gridCol w="609600">
                  <a:extLst>
                    <a:ext uri="{9D8B030D-6E8A-4147-A177-3AD203B41FA5}">
                      <a16:colId xmlns:a16="http://schemas.microsoft.com/office/drawing/2014/main" xmlns="" val="4285987385"/>
                    </a:ext>
                  </a:extLst>
                </a:gridCol>
                <a:gridCol w="1143000">
                  <a:extLst>
                    <a:ext uri="{9D8B030D-6E8A-4147-A177-3AD203B41FA5}">
                      <a16:colId xmlns:a16="http://schemas.microsoft.com/office/drawing/2014/main" xmlns="" val="3527404855"/>
                    </a:ext>
                  </a:extLst>
                </a:gridCol>
                <a:gridCol w="266704">
                  <a:extLst>
                    <a:ext uri="{9D8B030D-6E8A-4147-A177-3AD203B41FA5}">
                      <a16:colId xmlns:a16="http://schemas.microsoft.com/office/drawing/2014/main" xmlns="" val="1282979889"/>
                    </a:ext>
                  </a:extLst>
                </a:gridCol>
                <a:gridCol w="851311">
                  <a:extLst>
                    <a:ext uri="{9D8B030D-6E8A-4147-A177-3AD203B41FA5}">
                      <a16:colId xmlns:a16="http://schemas.microsoft.com/office/drawing/2014/main" xmlns="" val="3605937724"/>
                    </a:ext>
                  </a:extLst>
                </a:gridCol>
                <a:gridCol w="494310">
                  <a:extLst>
                    <a:ext uri="{9D8B030D-6E8A-4147-A177-3AD203B41FA5}">
                      <a16:colId xmlns:a16="http://schemas.microsoft.com/office/drawing/2014/main" xmlns="" val="2527153933"/>
                    </a:ext>
                  </a:extLst>
                </a:gridCol>
                <a:gridCol w="700272">
                  <a:extLst>
                    <a:ext uri="{9D8B030D-6E8A-4147-A177-3AD203B41FA5}">
                      <a16:colId xmlns:a16="http://schemas.microsoft.com/office/drawing/2014/main" xmlns="" val="865442675"/>
                    </a:ext>
                  </a:extLst>
                </a:gridCol>
                <a:gridCol w="494310">
                  <a:extLst>
                    <a:ext uri="{9D8B030D-6E8A-4147-A177-3AD203B41FA5}">
                      <a16:colId xmlns:a16="http://schemas.microsoft.com/office/drawing/2014/main" xmlns="" val="2601674494"/>
                    </a:ext>
                  </a:extLst>
                </a:gridCol>
                <a:gridCol w="700272">
                  <a:extLst>
                    <a:ext uri="{9D8B030D-6E8A-4147-A177-3AD203B41FA5}">
                      <a16:colId xmlns:a16="http://schemas.microsoft.com/office/drawing/2014/main" xmlns="" val="1007288892"/>
                    </a:ext>
                  </a:extLst>
                </a:gridCol>
                <a:gridCol w="494310">
                  <a:extLst>
                    <a:ext uri="{9D8B030D-6E8A-4147-A177-3AD203B41FA5}">
                      <a16:colId xmlns:a16="http://schemas.microsoft.com/office/drawing/2014/main" xmlns="" val="465156248"/>
                    </a:ext>
                  </a:extLst>
                </a:gridCol>
                <a:gridCol w="494310">
                  <a:extLst>
                    <a:ext uri="{9D8B030D-6E8A-4147-A177-3AD203B41FA5}">
                      <a16:colId xmlns:a16="http://schemas.microsoft.com/office/drawing/2014/main" xmlns="" val="420615171"/>
                    </a:ext>
                  </a:extLst>
                </a:gridCol>
              </a:tblGrid>
              <a:tr h="641381">
                <a:tc rowSpan="2">
                  <a:txBody>
                    <a:bodyPr/>
                    <a:lstStyle/>
                    <a:p>
                      <a:pPr algn="ctr">
                        <a:lnSpc>
                          <a:spcPct val="110000"/>
                        </a:lnSpc>
                        <a:spcAft>
                          <a:spcPts val="0"/>
                        </a:spcAft>
                      </a:pPr>
                      <a:r>
                        <a:rPr lang="en-US" sz="2400" dirty="0">
                          <a:solidFill>
                            <a:schemeClr val="tx1"/>
                          </a:solidFill>
                          <a:effectLst/>
                        </a:rPr>
                        <a:t>P</a:t>
                      </a:r>
                      <a:endParaRPr lang="en-IN" sz="2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rowSpan="2">
                  <a:txBody>
                    <a:bodyPr/>
                    <a:lstStyle/>
                    <a:p>
                      <a:pPr algn="ctr">
                        <a:lnSpc>
                          <a:spcPct val="110000"/>
                        </a:lnSpc>
                        <a:spcAft>
                          <a:spcPts val="0"/>
                        </a:spcAft>
                      </a:pPr>
                      <a:r>
                        <a:rPr lang="en-US" sz="2400" dirty="0">
                          <a:solidFill>
                            <a:schemeClr val="tx1"/>
                          </a:solidFill>
                          <a:effectLst/>
                        </a:rPr>
                        <a:t>=</a:t>
                      </a:r>
                      <a:endParaRPr lang="en-IN" sz="2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400" dirty="0">
                          <a:solidFill>
                            <a:schemeClr val="tx1"/>
                          </a:solidFill>
                          <a:effectLst/>
                        </a:rPr>
                        <a:t>M</a:t>
                      </a:r>
                      <a:endParaRPr lang="en-IN" sz="2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rowSpan="2">
                  <a:txBody>
                    <a:bodyPr/>
                    <a:lstStyle/>
                    <a:p>
                      <a:pPr algn="ctr">
                        <a:lnSpc>
                          <a:spcPct val="110000"/>
                        </a:lnSpc>
                        <a:spcAft>
                          <a:spcPts val="0"/>
                        </a:spcAft>
                      </a:pPr>
                      <a:r>
                        <a:rPr lang="en-US" sz="2400" dirty="0">
                          <a:solidFill>
                            <a:schemeClr val="tx1"/>
                          </a:solidFill>
                          <a:effectLst/>
                        </a:rPr>
                        <a:t>=</a:t>
                      </a:r>
                      <a:endParaRPr lang="en-IN" sz="2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rowSpan="2">
                  <a:txBody>
                    <a:bodyPr/>
                    <a:lstStyle/>
                    <a:p>
                      <a:pPr algn="ctr">
                        <a:lnSpc>
                          <a:spcPct val="110000"/>
                        </a:lnSpc>
                        <a:spcAft>
                          <a:spcPts val="0"/>
                        </a:spcAft>
                      </a:pPr>
                      <a:r>
                        <a:rPr lang="en-US" sz="2800" dirty="0">
                          <a:effectLst/>
                          <a:latin typeface="Symbol" panose="05050102010706020507" pitchFamily="18" charset="2"/>
                          <a:ea typeface="Calibri" panose="020F0502020204030204" pitchFamily="34" charset="0"/>
                          <a:cs typeface="Shruti" panose="02000500000000000000" pitchFamily="2"/>
                        </a:rPr>
                        <a:t>\</a:t>
                      </a:r>
                      <a:endParaRPr lang="en-IN" sz="1800" dirty="0">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rowSpan="2">
                  <a:txBody>
                    <a:bodyPr/>
                    <a:lstStyle/>
                    <a:p>
                      <a:pPr algn="ctr">
                        <a:lnSpc>
                          <a:spcPct val="110000"/>
                        </a:lnSpc>
                        <a:spcAft>
                          <a:spcPts val="0"/>
                        </a:spcAft>
                      </a:pPr>
                      <a:r>
                        <a:rPr lang="en-US" sz="2400" dirty="0">
                          <a:solidFill>
                            <a:schemeClr val="tx1"/>
                          </a:solidFill>
                          <a:effectLst/>
                        </a:rPr>
                        <a:t>P</a:t>
                      </a:r>
                      <a:endParaRPr lang="en-IN" sz="2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rowSpan="2">
                  <a:txBody>
                    <a:bodyPr/>
                    <a:lstStyle/>
                    <a:p>
                      <a:pPr algn="ctr">
                        <a:lnSpc>
                          <a:spcPct val="110000"/>
                        </a:lnSpc>
                        <a:spcAft>
                          <a:spcPts val="0"/>
                        </a:spcAft>
                      </a:pPr>
                      <a:r>
                        <a:rPr lang="en-US" sz="2400" dirty="0">
                          <a:solidFill>
                            <a:schemeClr val="tx1"/>
                          </a:solidFill>
                          <a:effectLst/>
                        </a:rPr>
                        <a:t>=</a:t>
                      </a:r>
                      <a:endParaRPr lang="en-IN" sz="2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gridSpan="3">
                  <a:txBody>
                    <a:bodyPr/>
                    <a:lstStyle/>
                    <a:p>
                      <a:pPr algn="ctr">
                        <a:lnSpc>
                          <a:spcPct val="110000"/>
                        </a:lnSpc>
                        <a:spcAft>
                          <a:spcPts val="0"/>
                        </a:spcAft>
                      </a:pPr>
                      <a:r>
                        <a:rPr lang="en-US" sz="2400" dirty="0">
                          <a:solidFill>
                            <a:schemeClr val="tx1"/>
                          </a:solidFill>
                          <a:effectLst/>
                        </a:rPr>
                        <a:t>100</a:t>
                      </a:r>
                      <a:endParaRPr lang="en-IN" sz="2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hMerge="1">
                  <a:txBody>
                    <a:bodyPr/>
                    <a:lstStyle/>
                    <a:p>
                      <a:endParaRPr lang="en-IN"/>
                    </a:p>
                  </a:txBody>
                  <a:tcPr/>
                </a:tc>
                <a:tc hMerge="1">
                  <a:txBody>
                    <a:bodyPr/>
                    <a:lstStyle/>
                    <a:p>
                      <a:endParaRPr lang="en-IN"/>
                    </a:p>
                  </a:txBody>
                  <a:tcPr/>
                </a:tc>
                <a:tc rowSpan="2">
                  <a:txBody>
                    <a:bodyPr/>
                    <a:lstStyle/>
                    <a:p>
                      <a:pPr algn="ctr">
                        <a:lnSpc>
                          <a:spcPct val="110000"/>
                        </a:lnSpc>
                        <a:spcAft>
                          <a:spcPts val="0"/>
                        </a:spcAft>
                      </a:pPr>
                      <a:r>
                        <a:rPr lang="en-US" sz="2400" dirty="0">
                          <a:solidFill>
                            <a:schemeClr val="tx1"/>
                          </a:solidFill>
                          <a:effectLst/>
                        </a:rPr>
                        <a:t>=</a:t>
                      </a:r>
                      <a:endParaRPr lang="en-IN" sz="2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400" dirty="0">
                          <a:solidFill>
                            <a:schemeClr val="tx1"/>
                          </a:solidFill>
                          <a:effectLst/>
                        </a:rPr>
                        <a:t>100</a:t>
                      </a:r>
                      <a:endParaRPr lang="en-IN" sz="2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rowSpan="2">
                  <a:txBody>
                    <a:bodyPr/>
                    <a:lstStyle/>
                    <a:p>
                      <a:pPr algn="ctr">
                        <a:lnSpc>
                          <a:spcPct val="110000"/>
                        </a:lnSpc>
                        <a:spcAft>
                          <a:spcPts val="0"/>
                        </a:spcAft>
                      </a:pPr>
                      <a:r>
                        <a:rPr lang="en-US" sz="2400" b="1" dirty="0">
                          <a:solidFill>
                            <a:schemeClr val="tx1"/>
                          </a:solidFill>
                          <a:effectLst/>
                        </a:rPr>
                        <a:t>=</a:t>
                      </a:r>
                      <a:endParaRPr lang="en-IN" sz="2400" b="1"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400" dirty="0">
                          <a:solidFill>
                            <a:schemeClr val="tx1"/>
                          </a:solidFill>
                          <a:effectLst/>
                        </a:rPr>
                        <a:t>1</a:t>
                      </a:r>
                      <a:endParaRPr lang="en-IN" sz="2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extLst>
                  <a:ext uri="{0D108BD9-81ED-4DB2-BD59-A6C34878D82A}">
                    <a16:rowId xmlns:a16="http://schemas.microsoft.com/office/drawing/2014/main" xmlns="" val="3876187895"/>
                  </a:ext>
                </a:extLst>
              </a:tr>
              <a:tr h="273019">
                <a:tc vMerge="1">
                  <a:txBody>
                    <a:bodyPr/>
                    <a:lstStyle/>
                    <a:p>
                      <a:endParaRPr lang="en-IN"/>
                    </a:p>
                  </a:txBody>
                  <a:tcPr/>
                </a:tc>
                <a:tc vMerge="1">
                  <a:txBody>
                    <a:bodyPr/>
                    <a:lstStyle/>
                    <a:p>
                      <a:endParaRPr lang="en-IN"/>
                    </a:p>
                  </a:txBody>
                  <a:tcPr/>
                </a:tc>
                <a:tc>
                  <a:txBody>
                    <a:bodyPr/>
                    <a:lstStyle/>
                    <a:p>
                      <a:pPr algn="ctr">
                        <a:lnSpc>
                          <a:spcPct val="110000"/>
                        </a:lnSpc>
                        <a:spcAft>
                          <a:spcPts val="0"/>
                        </a:spcAft>
                      </a:pPr>
                      <a:r>
                        <a:rPr lang="en-US" sz="2400" dirty="0">
                          <a:solidFill>
                            <a:schemeClr val="tx1"/>
                          </a:solidFill>
                          <a:effectLst/>
                        </a:rPr>
                        <a:t>KR</a:t>
                      </a:r>
                      <a:endParaRPr lang="en-IN" sz="2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vMerge="1">
                  <a:txBody>
                    <a:bodyPr/>
                    <a:lstStyle/>
                    <a:p>
                      <a:endParaRPr lang="en-IN"/>
                    </a:p>
                  </a:txBody>
                  <a:tcPr/>
                </a:tc>
                <a:tc vMerge="1">
                  <a:txBody>
                    <a:bodyPr/>
                    <a:lstStyle/>
                    <a:p>
                      <a:pPr algn="ctr">
                        <a:lnSpc>
                          <a:spcPct val="110000"/>
                        </a:lnSpc>
                        <a:spcAft>
                          <a:spcPts val="0"/>
                        </a:spcAft>
                      </a:pPr>
                      <a:endParaRPr lang="en-IN" sz="1000" dirty="0">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vMerge="1">
                  <a:txBody>
                    <a:bodyPr/>
                    <a:lstStyle/>
                    <a:p>
                      <a:endParaRPr lang="en-IN" dirty="0"/>
                    </a:p>
                  </a:txBody>
                  <a:tcPr/>
                </a:tc>
                <a:tc vMerge="1">
                  <a:txBody>
                    <a:bodyPr/>
                    <a:lstStyle/>
                    <a:p>
                      <a:endParaRPr lang="en-IN"/>
                    </a:p>
                  </a:txBody>
                  <a:tcPr/>
                </a:tc>
                <a:tc rowSpan="2">
                  <a:txBody>
                    <a:bodyPr/>
                    <a:lstStyle/>
                    <a:p>
                      <a:pPr algn="ctr">
                        <a:lnSpc>
                          <a:spcPct val="110000"/>
                        </a:lnSpc>
                        <a:spcAft>
                          <a:spcPts val="0"/>
                        </a:spcAft>
                      </a:pPr>
                      <a:r>
                        <a:rPr lang="en-US" sz="2400" b="1" dirty="0">
                          <a:solidFill>
                            <a:schemeClr val="tx1"/>
                          </a:solidFill>
                          <a:effectLst/>
                        </a:rPr>
                        <a:t>1200</a:t>
                      </a:r>
                      <a:endParaRPr lang="en-IN" sz="2400" b="1"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rowSpan="2">
                  <a:txBody>
                    <a:bodyPr/>
                    <a:lstStyle/>
                    <a:p>
                      <a:pPr algn="ctr">
                        <a:lnSpc>
                          <a:spcPct val="110000"/>
                        </a:lnSpc>
                        <a:spcAft>
                          <a:spcPts val="0"/>
                        </a:spcAft>
                      </a:pPr>
                      <a:r>
                        <a:rPr lang="en-US" sz="2400" b="1" dirty="0">
                          <a:solidFill>
                            <a:schemeClr val="tx1"/>
                          </a:solidFill>
                          <a:effectLst/>
                        </a:rPr>
                        <a:t>x</a:t>
                      </a:r>
                      <a:endParaRPr lang="en-IN" sz="2400" b="1"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400" b="1" dirty="0">
                          <a:solidFill>
                            <a:schemeClr val="tx1"/>
                          </a:solidFill>
                          <a:effectLst/>
                        </a:rPr>
                        <a:t>1</a:t>
                      </a:r>
                      <a:endParaRPr lang="en-IN" sz="2400" b="1"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vMerge="1">
                  <a:txBody>
                    <a:bodyPr/>
                    <a:lstStyle/>
                    <a:p>
                      <a:endParaRPr lang="en-IN"/>
                    </a:p>
                  </a:txBody>
                  <a:tcPr/>
                </a:tc>
                <a:tc>
                  <a:txBody>
                    <a:bodyPr/>
                    <a:lstStyle/>
                    <a:p>
                      <a:pPr algn="ctr">
                        <a:lnSpc>
                          <a:spcPct val="110000"/>
                        </a:lnSpc>
                        <a:spcAft>
                          <a:spcPts val="0"/>
                        </a:spcAft>
                      </a:pPr>
                      <a:r>
                        <a:rPr lang="en-US" sz="2400" b="1" dirty="0">
                          <a:solidFill>
                            <a:schemeClr val="tx1"/>
                          </a:solidFill>
                          <a:effectLst/>
                        </a:rPr>
                        <a:t>200</a:t>
                      </a:r>
                      <a:endParaRPr lang="en-IN" sz="2400" b="1"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vMerge="1">
                  <a:txBody>
                    <a:bodyPr/>
                    <a:lstStyle/>
                    <a:p>
                      <a:endParaRPr lang="en-IN"/>
                    </a:p>
                  </a:txBody>
                  <a:tcPr/>
                </a:tc>
                <a:tc>
                  <a:txBody>
                    <a:bodyPr/>
                    <a:lstStyle/>
                    <a:p>
                      <a:pPr algn="ctr">
                        <a:lnSpc>
                          <a:spcPct val="110000"/>
                        </a:lnSpc>
                        <a:spcAft>
                          <a:spcPts val="0"/>
                        </a:spcAft>
                      </a:pPr>
                      <a:r>
                        <a:rPr lang="en-US" sz="2400" b="1" dirty="0">
                          <a:solidFill>
                            <a:schemeClr val="tx1"/>
                          </a:solidFill>
                          <a:effectLst/>
                        </a:rPr>
                        <a:t>2</a:t>
                      </a:r>
                      <a:endParaRPr lang="en-IN" sz="2400" b="1"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extLst>
                  <a:ext uri="{0D108BD9-81ED-4DB2-BD59-A6C34878D82A}">
                    <a16:rowId xmlns:a16="http://schemas.microsoft.com/office/drawing/2014/main" xmlns="" val="717406735"/>
                  </a:ext>
                </a:extLst>
              </a:tr>
              <a:tr h="679385">
                <a:tc>
                  <a:txBody>
                    <a:bodyPr/>
                    <a:lstStyle/>
                    <a:p>
                      <a:pPr algn="ctr">
                        <a:lnSpc>
                          <a:spcPct val="110000"/>
                        </a:lnSpc>
                        <a:spcAft>
                          <a:spcPts val="0"/>
                        </a:spcAft>
                      </a:pPr>
                      <a:r>
                        <a:rPr lang="en-US" sz="2400" dirty="0">
                          <a:solidFill>
                            <a:schemeClr val="tx1"/>
                          </a:solidFill>
                          <a:effectLst/>
                        </a:rPr>
                        <a:t> </a:t>
                      </a:r>
                      <a:endParaRPr lang="en-IN" sz="2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400">
                          <a:solidFill>
                            <a:schemeClr val="tx1"/>
                          </a:solidFill>
                          <a:effectLst/>
                        </a:rPr>
                        <a:t> </a:t>
                      </a:r>
                      <a:endParaRPr lang="en-IN" sz="240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400">
                          <a:solidFill>
                            <a:schemeClr val="tx1"/>
                          </a:solidFill>
                          <a:effectLst/>
                        </a:rPr>
                        <a:t> </a:t>
                      </a:r>
                      <a:endParaRPr lang="en-IN" sz="240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400" dirty="0">
                          <a:solidFill>
                            <a:schemeClr val="tx1"/>
                          </a:solidFill>
                          <a:effectLst/>
                        </a:rPr>
                        <a:t> </a:t>
                      </a:r>
                      <a:endParaRPr lang="en-IN" sz="2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400">
                          <a:solidFill>
                            <a:schemeClr val="tx1"/>
                          </a:solidFill>
                          <a:effectLst/>
                        </a:rPr>
                        <a:t> </a:t>
                      </a:r>
                      <a:endParaRPr lang="en-IN" sz="240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400" dirty="0">
                          <a:solidFill>
                            <a:schemeClr val="tx1"/>
                          </a:solidFill>
                          <a:effectLst/>
                        </a:rPr>
                        <a:t> </a:t>
                      </a:r>
                      <a:endParaRPr lang="en-IN" sz="2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400" dirty="0">
                          <a:solidFill>
                            <a:schemeClr val="tx1"/>
                          </a:solidFill>
                          <a:effectLst/>
                        </a:rPr>
                        <a:t> </a:t>
                      </a:r>
                      <a:endParaRPr lang="en-IN" sz="2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vMerge="1">
                  <a:txBody>
                    <a:bodyPr/>
                    <a:lstStyle/>
                    <a:p>
                      <a:endParaRPr lang="en-IN"/>
                    </a:p>
                  </a:txBody>
                  <a:tcPr/>
                </a:tc>
                <a:tc vMerge="1">
                  <a:txBody>
                    <a:bodyPr/>
                    <a:lstStyle/>
                    <a:p>
                      <a:endParaRPr lang="en-IN"/>
                    </a:p>
                  </a:txBody>
                  <a:tcPr/>
                </a:tc>
                <a:tc>
                  <a:txBody>
                    <a:bodyPr/>
                    <a:lstStyle/>
                    <a:p>
                      <a:pPr algn="ctr">
                        <a:lnSpc>
                          <a:spcPct val="110000"/>
                        </a:lnSpc>
                        <a:spcAft>
                          <a:spcPts val="0"/>
                        </a:spcAft>
                      </a:pPr>
                      <a:r>
                        <a:rPr lang="en-US" sz="2400" b="1" dirty="0">
                          <a:solidFill>
                            <a:schemeClr val="tx1"/>
                          </a:solidFill>
                          <a:effectLst/>
                        </a:rPr>
                        <a:t>6</a:t>
                      </a:r>
                      <a:endParaRPr lang="en-IN" sz="2400" b="1"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400" dirty="0">
                          <a:solidFill>
                            <a:schemeClr val="tx1"/>
                          </a:solidFill>
                          <a:effectLst/>
                        </a:rPr>
                        <a:t> </a:t>
                      </a:r>
                      <a:endParaRPr lang="en-IN" sz="2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400" dirty="0">
                          <a:solidFill>
                            <a:schemeClr val="tx1"/>
                          </a:solidFill>
                          <a:effectLst/>
                        </a:rPr>
                        <a:t> </a:t>
                      </a:r>
                      <a:endParaRPr lang="en-IN" sz="2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400" dirty="0">
                          <a:solidFill>
                            <a:schemeClr val="tx1"/>
                          </a:solidFill>
                          <a:effectLst/>
                        </a:rPr>
                        <a:t> </a:t>
                      </a:r>
                      <a:endParaRPr lang="en-IN" sz="2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400" dirty="0">
                          <a:solidFill>
                            <a:schemeClr val="tx1"/>
                          </a:solidFill>
                          <a:effectLst/>
                        </a:rPr>
                        <a:t> </a:t>
                      </a:r>
                      <a:endParaRPr lang="en-IN" sz="2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extLst>
                  <a:ext uri="{0D108BD9-81ED-4DB2-BD59-A6C34878D82A}">
                    <a16:rowId xmlns:a16="http://schemas.microsoft.com/office/drawing/2014/main" xmlns="" val="3594670799"/>
                  </a:ext>
                </a:extLst>
              </a:tr>
              <a:tr h="311215">
                <a:tc>
                  <a:txBody>
                    <a:bodyPr/>
                    <a:lstStyle/>
                    <a:p>
                      <a:pPr algn="ctr">
                        <a:lnSpc>
                          <a:spcPct val="110000"/>
                        </a:lnSpc>
                        <a:spcAft>
                          <a:spcPts val="0"/>
                        </a:spcAft>
                      </a:pPr>
                      <a:r>
                        <a:rPr lang="en-US" sz="2400">
                          <a:solidFill>
                            <a:schemeClr val="tx1"/>
                          </a:solidFill>
                          <a:effectLst/>
                        </a:rPr>
                        <a:t> </a:t>
                      </a:r>
                      <a:endParaRPr lang="en-IN" sz="240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400">
                          <a:solidFill>
                            <a:schemeClr val="tx1"/>
                          </a:solidFill>
                          <a:effectLst/>
                        </a:rPr>
                        <a:t> </a:t>
                      </a:r>
                      <a:endParaRPr lang="en-IN" sz="240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400">
                          <a:solidFill>
                            <a:schemeClr val="tx1"/>
                          </a:solidFill>
                          <a:effectLst/>
                        </a:rPr>
                        <a:t> </a:t>
                      </a:r>
                      <a:endParaRPr lang="en-IN" sz="240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400">
                          <a:solidFill>
                            <a:schemeClr val="tx1"/>
                          </a:solidFill>
                          <a:effectLst/>
                        </a:rPr>
                        <a:t> </a:t>
                      </a:r>
                      <a:endParaRPr lang="en-IN" sz="240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800" b="1" dirty="0">
                          <a:effectLst/>
                          <a:latin typeface="Symbol" panose="05050102010706020507" pitchFamily="18" charset="2"/>
                          <a:ea typeface="Calibri" panose="020F0502020204030204" pitchFamily="34" charset="0"/>
                          <a:cs typeface="Shruti" panose="02000500000000000000" pitchFamily="2"/>
                        </a:rPr>
                        <a:t>\</a:t>
                      </a:r>
                      <a:endParaRPr lang="en-IN" sz="1800" b="1" dirty="0">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400">
                          <a:solidFill>
                            <a:schemeClr val="tx1"/>
                          </a:solidFill>
                          <a:effectLst/>
                        </a:rPr>
                        <a:t>P</a:t>
                      </a:r>
                      <a:endParaRPr lang="en-IN" sz="240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400">
                          <a:solidFill>
                            <a:schemeClr val="tx1"/>
                          </a:solidFill>
                          <a:effectLst/>
                        </a:rPr>
                        <a:t>=</a:t>
                      </a:r>
                      <a:endParaRPr lang="en-IN" sz="240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400">
                          <a:solidFill>
                            <a:schemeClr val="tx1"/>
                          </a:solidFill>
                          <a:effectLst/>
                        </a:rPr>
                        <a:t>0.50</a:t>
                      </a:r>
                      <a:endParaRPr lang="en-IN" sz="240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400">
                          <a:solidFill>
                            <a:schemeClr val="tx1"/>
                          </a:solidFill>
                          <a:effectLst/>
                        </a:rPr>
                        <a:t> </a:t>
                      </a:r>
                      <a:endParaRPr lang="en-IN" sz="240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tc>
                <a:tc>
                  <a:txBody>
                    <a:bodyPr/>
                    <a:lstStyle/>
                    <a:p>
                      <a:pPr algn="ctr">
                        <a:lnSpc>
                          <a:spcPct val="110000"/>
                        </a:lnSpc>
                        <a:spcAft>
                          <a:spcPts val="0"/>
                        </a:spcAft>
                      </a:pPr>
                      <a:r>
                        <a:rPr lang="en-US" sz="2400">
                          <a:solidFill>
                            <a:schemeClr val="tx1"/>
                          </a:solidFill>
                          <a:effectLst/>
                        </a:rPr>
                        <a:t> </a:t>
                      </a:r>
                      <a:endParaRPr lang="en-IN" sz="240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400">
                          <a:solidFill>
                            <a:schemeClr val="tx1"/>
                          </a:solidFill>
                          <a:effectLst/>
                        </a:rPr>
                        <a:t> </a:t>
                      </a:r>
                      <a:endParaRPr lang="en-IN" sz="240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400" dirty="0">
                          <a:solidFill>
                            <a:schemeClr val="tx1"/>
                          </a:solidFill>
                          <a:effectLst/>
                        </a:rPr>
                        <a:t> </a:t>
                      </a:r>
                      <a:endParaRPr lang="en-IN" sz="2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400" dirty="0">
                          <a:solidFill>
                            <a:schemeClr val="tx1"/>
                          </a:solidFill>
                          <a:effectLst/>
                        </a:rPr>
                        <a:t> </a:t>
                      </a:r>
                      <a:endParaRPr lang="en-IN" sz="2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tc>
                  <a:txBody>
                    <a:bodyPr/>
                    <a:lstStyle/>
                    <a:p>
                      <a:pPr algn="ctr">
                        <a:lnSpc>
                          <a:spcPct val="110000"/>
                        </a:lnSpc>
                        <a:spcAft>
                          <a:spcPts val="0"/>
                        </a:spcAft>
                      </a:pPr>
                      <a:r>
                        <a:rPr lang="en-US" sz="2400" dirty="0">
                          <a:solidFill>
                            <a:schemeClr val="tx1"/>
                          </a:solidFill>
                          <a:effectLst/>
                        </a:rPr>
                        <a:t> </a:t>
                      </a:r>
                      <a:endParaRPr lang="en-IN" sz="2400" dirty="0">
                        <a:solidFill>
                          <a:schemeClr val="tx1"/>
                        </a:solidFill>
                        <a:effectLst/>
                        <a:latin typeface="Calibri" panose="020F0502020204030204" pitchFamily="34" charset="0"/>
                        <a:ea typeface="Times New Roman" panose="02020603050405020304" pitchFamily="18" charset="0"/>
                        <a:cs typeface="Shruti" panose="02000500000000000000" pitchFamily="2"/>
                      </a:endParaRPr>
                    </a:p>
                  </a:txBody>
                  <a:tcPr marL="68580" marR="68580" marT="0" marB="0" anchor="ctr"/>
                </a:tc>
                <a:extLst>
                  <a:ext uri="{0D108BD9-81ED-4DB2-BD59-A6C34878D82A}">
                    <a16:rowId xmlns:a16="http://schemas.microsoft.com/office/drawing/2014/main" xmlns="" val="1845168564"/>
                  </a:ext>
                </a:extLst>
              </a:tr>
            </a:tbl>
          </a:graphicData>
        </a:graphic>
      </p:graphicFrame>
    </p:spTree>
    <p:extLst>
      <p:ext uri="{BB962C8B-B14F-4D97-AF65-F5344CB8AC3E}">
        <p14:creationId xmlns:p14="http://schemas.microsoft.com/office/powerpoint/2010/main" xmlns="" val="2790872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1+#ppt_w/2"/>
                                          </p:val>
                                        </p:tav>
                                        <p:tav tm="100000">
                                          <p:val>
                                            <p:strVal val="#ppt_x"/>
                                          </p:val>
                                        </p:tav>
                                      </p:tavLst>
                                    </p:anim>
                                    <p:anim calcmode="lin" valueType="num">
                                      <p:cBhvr additive="base">
                                        <p:cTn id="14"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0-#ppt_w/2"/>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52400"/>
            <a:ext cx="8156400" cy="707886"/>
          </a:xfrm>
          <a:prstGeom prst="rect">
            <a:avLst/>
          </a:prstGeom>
        </p:spPr>
        <p:txBody>
          <a:bodyPr wrap="none">
            <a:spAutoFit/>
          </a:bodyPr>
          <a:lstStyle/>
          <a:p>
            <a:pPr marL="285750" indent="-285750">
              <a:buFont typeface="Wingdings" panose="05000000000000000000" pitchFamily="2" charset="2"/>
              <a:buChar char="Ø"/>
            </a:pPr>
            <a:r>
              <a:rPr lang="gu-IN" sz="4000" u="sng" dirty="0">
                <a:ln w="0"/>
                <a:solidFill>
                  <a:srgbClr val="FF0000"/>
                </a:solidFill>
                <a:effectLst>
                  <a:outerShdw blurRad="38100" dist="19050" dir="2700000" algn="tl" rotWithShape="0">
                    <a:schemeClr val="dk1">
                      <a:alpha val="40000"/>
                    </a:schemeClr>
                  </a:outerShdw>
                </a:effectLst>
                <a:latin typeface="Shruti" panose="02000500000000000000" pitchFamily="2"/>
                <a:ea typeface="Times New Roman" panose="02020603050405020304" pitchFamily="18" charset="0"/>
              </a:rPr>
              <a:t>રોકડપુરાંતના સમીકરણની મર્યાદાઓ</a:t>
            </a:r>
            <a:endParaRPr lang="en-IN" sz="4000" dirty="0">
              <a:ln w="0"/>
              <a:solidFill>
                <a:srgbClr val="FF0000"/>
              </a:solidFill>
              <a:effectLst>
                <a:outerShdw blurRad="38100" dist="19050" dir="2700000" algn="tl" rotWithShape="0">
                  <a:schemeClr val="dk1">
                    <a:alpha val="40000"/>
                  </a:schemeClr>
                </a:outerShdw>
              </a:effectLst>
            </a:endParaRPr>
          </a:p>
        </p:txBody>
      </p:sp>
      <p:sp>
        <p:nvSpPr>
          <p:cNvPr id="4" name="Rectangle 3"/>
          <p:cNvSpPr/>
          <p:nvPr/>
        </p:nvSpPr>
        <p:spPr>
          <a:xfrm>
            <a:off x="1120878" y="1202238"/>
            <a:ext cx="3393878" cy="461665"/>
          </a:xfrm>
          <a:prstGeom prst="rect">
            <a:avLst/>
          </a:prstGeom>
        </p:spPr>
        <p:txBody>
          <a:bodyPr wrap="none">
            <a:spAutoFit/>
          </a:bodyPr>
          <a:lstStyle/>
          <a:p>
            <a:r>
              <a:rPr lang="gu-IN" sz="2400" dirty="0">
                <a:ln w="0"/>
                <a:solidFill>
                  <a:srgbClr val="0070C0"/>
                </a:solidFill>
                <a:effectLst>
                  <a:outerShdw blurRad="38100" dist="19050" dir="2700000" algn="tl" rotWithShape="0">
                    <a:schemeClr val="dk1">
                      <a:alpha val="40000"/>
                    </a:schemeClr>
                  </a:outerShdw>
                </a:effectLst>
                <a:latin typeface="Shruti" panose="02000500000000000000" pitchFamily="2"/>
                <a:ea typeface="Times New Roman" panose="02020603050405020304" pitchFamily="18" charset="0"/>
              </a:rPr>
              <a:t>[1] </a:t>
            </a:r>
            <a:r>
              <a:rPr lang="gu-IN" sz="2400" dirty="0" smtClean="0">
                <a:ln w="0"/>
                <a:solidFill>
                  <a:srgbClr val="0070C0"/>
                </a:solidFill>
                <a:effectLst>
                  <a:outerShdw blurRad="38100" dist="19050" dir="2700000" algn="tl" rotWithShape="0">
                    <a:schemeClr val="dk1">
                      <a:alpha val="40000"/>
                    </a:schemeClr>
                  </a:outerShdw>
                </a:effectLst>
                <a:latin typeface="Shruti" panose="02000500000000000000" pitchFamily="2"/>
                <a:ea typeface="Times New Roman" panose="02020603050405020304" pitchFamily="18" charset="0"/>
              </a:rPr>
              <a:t> ખુબજ </a:t>
            </a:r>
            <a:r>
              <a:rPr lang="gu-IN" sz="2400" dirty="0">
                <a:ln w="0"/>
                <a:solidFill>
                  <a:srgbClr val="0070C0"/>
                </a:solidFill>
                <a:effectLst>
                  <a:outerShdw blurRad="38100" dist="19050" dir="2700000" algn="tl" rotWithShape="0">
                    <a:schemeClr val="dk1">
                      <a:alpha val="40000"/>
                    </a:schemeClr>
                  </a:outerShdw>
                </a:effectLst>
                <a:latin typeface="Shruti" panose="02000500000000000000" pitchFamily="2"/>
                <a:ea typeface="Times New Roman" panose="02020603050405020304" pitchFamily="18" charset="0"/>
              </a:rPr>
              <a:t>સરળ સિદ્ધાંત </a:t>
            </a:r>
            <a:endParaRPr lang="en-IN" sz="2400" dirty="0">
              <a:ln w="0"/>
              <a:solidFill>
                <a:srgbClr val="0070C0"/>
              </a:solidFill>
              <a:effectLst>
                <a:outerShdw blurRad="38100" dist="19050" dir="2700000" algn="tl" rotWithShape="0">
                  <a:schemeClr val="dk1">
                    <a:alpha val="40000"/>
                  </a:schemeClr>
                </a:outerShdw>
              </a:effectLst>
            </a:endParaRPr>
          </a:p>
        </p:txBody>
      </p:sp>
      <p:sp>
        <p:nvSpPr>
          <p:cNvPr id="5" name="Rectangle 4"/>
          <p:cNvSpPr/>
          <p:nvPr/>
        </p:nvSpPr>
        <p:spPr>
          <a:xfrm>
            <a:off x="1120878" y="1749192"/>
            <a:ext cx="2776722" cy="498598"/>
          </a:xfrm>
          <a:prstGeom prst="rect">
            <a:avLst/>
          </a:prstGeom>
        </p:spPr>
        <p:txBody>
          <a:bodyPr wrap="none">
            <a:spAutoFit/>
          </a:bodyPr>
          <a:lstStyle/>
          <a:p>
            <a:pPr>
              <a:lnSpc>
                <a:spcPct val="110000"/>
              </a:lnSpc>
              <a:spcBef>
                <a:spcPts val="200"/>
              </a:spcBef>
              <a:spcAft>
                <a:spcPts val="0"/>
              </a:spcAft>
            </a:pPr>
            <a:r>
              <a:rPr lang="gu-IN" sz="2400" b="1" dirty="0">
                <a:solidFill>
                  <a:schemeClr val="accent1">
                    <a:lumMod val="75000"/>
                  </a:schemeClr>
                </a:solidFill>
                <a:latin typeface="Calibri Light" panose="020F0302020204030204" pitchFamily="34" charset="0"/>
                <a:ea typeface="Times New Roman" panose="02020603050405020304" pitchFamily="18" charset="0"/>
              </a:rPr>
              <a:t>[2] </a:t>
            </a:r>
            <a:r>
              <a:rPr lang="gu-IN" sz="2400" b="1" dirty="0" smtClean="0">
                <a:solidFill>
                  <a:schemeClr val="accent1">
                    <a:lumMod val="75000"/>
                  </a:schemeClr>
                </a:solidFill>
                <a:latin typeface="Calibri Light" panose="020F0302020204030204" pitchFamily="34" charset="0"/>
                <a:ea typeface="Times New Roman" panose="02020603050405020304" pitchFamily="18" charset="0"/>
              </a:rPr>
              <a:t> અપૂર્ણ </a:t>
            </a:r>
            <a:r>
              <a:rPr lang="gu-IN" sz="2400" b="1" dirty="0">
                <a:solidFill>
                  <a:schemeClr val="accent1">
                    <a:lumMod val="75000"/>
                  </a:schemeClr>
                </a:solidFill>
                <a:latin typeface="Calibri Light" panose="020F0302020204030204" pitchFamily="34" charset="0"/>
                <a:ea typeface="Times New Roman" panose="02020603050405020304" pitchFamily="18" charset="0"/>
              </a:rPr>
              <a:t>સિદ્ધાંત. </a:t>
            </a:r>
            <a:endParaRPr lang="en-IN" sz="2400" b="1" dirty="0">
              <a:solidFill>
                <a:schemeClr val="accent1">
                  <a:lumMod val="75000"/>
                </a:schemeClr>
              </a:solidFill>
              <a:latin typeface="Calibri Light" panose="020F0302020204030204" pitchFamily="34" charset="0"/>
              <a:ea typeface="Times New Roman" panose="02020603050405020304" pitchFamily="18" charset="0"/>
              <a:cs typeface="Shruti" panose="02000500000000000000" pitchFamily="2"/>
            </a:endParaRPr>
          </a:p>
        </p:txBody>
      </p:sp>
      <p:sp>
        <p:nvSpPr>
          <p:cNvPr id="6" name="Rectangle 5"/>
          <p:cNvSpPr/>
          <p:nvPr/>
        </p:nvSpPr>
        <p:spPr>
          <a:xfrm>
            <a:off x="1120878" y="2362582"/>
            <a:ext cx="3764172" cy="498598"/>
          </a:xfrm>
          <a:prstGeom prst="rect">
            <a:avLst/>
          </a:prstGeom>
        </p:spPr>
        <p:txBody>
          <a:bodyPr wrap="none">
            <a:spAutoFit/>
          </a:bodyPr>
          <a:lstStyle/>
          <a:p>
            <a:pPr>
              <a:lnSpc>
                <a:spcPct val="110000"/>
              </a:lnSpc>
              <a:spcAft>
                <a:spcPts val="600"/>
              </a:spcAft>
            </a:pPr>
            <a:r>
              <a:rPr lang="gu-IN" sz="2400" dirty="0">
                <a:solidFill>
                  <a:srgbClr val="00B050"/>
                </a:solidFill>
                <a:latin typeface="Shruti" panose="02000500000000000000" pitchFamily="2"/>
                <a:ea typeface="Times New Roman" panose="02020603050405020304" pitchFamily="18" charset="0"/>
              </a:rPr>
              <a:t>[3] </a:t>
            </a:r>
            <a:r>
              <a:rPr lang="gu-IN" sz="2400" dirty="0" smtClean="0">
                <a:solidFill>
                  <a:srgbClr val="00B050"/>
                </a:solidFill>
                <a:latin typeface="Shruti" panose="02000500000000000000" pitchFamily="2"/>
                <a:ea typeface="Times New Roman" panose="02020603050405020304" pitchFamily="18" charset="0"/>
              </a:rPr>
              <a:t> કોણ </a:t>
            </a:r>
            <a:r>
              <a:rPr lang="gu-IN" sz="2400" dirty="0">
                <a:solidFill>
                  <a:srgbClr val="00B050"/>
                </a:solidFill>
                <a:latin typeface="Shruti" panose="02000500000000000000" pitchFamily="2"/>
                <a:ea typeface="Times New Roman" panose="02020603050405020304" pitchFamily="18" charset="0"/>
              </a:rPr>
              <a:t>કોને નક્કી કરે છે. </a:t>
            </a:r>
            <a:endParaRPr lang="en-IN" sz="1600" dirty="0">
              <a:solidFill>
                <a:srgbClr val="00B050"/>
              </a:solidFill>
              <a:latin typeface="Calibri" panose="020F0502020204030204" pitchFamily="34" charset="0"/>
              <a:ea typeface="Times New Roman" panose="02020603050405020304" pitchFamily="18" charset="0"/>
              <a:cs typeface="Shruti" panose="02000500000000000000" pitchFamily="2"/>
            </a:endParaRPr>
          </a:p>
        </p:txBody>
      </p:sp>
      <p:sp>
        <p:nvSpPr>
          <p:cNvPr id="8" name="Rectangle 7"/>
          <p:cNvSpPr/>
          <p:nvPr/>
        </p:nvSpPr>
        <p:spPr>
          <a:xfrm>
            <a:off x="1143000" y="2896364"/>
            <a:ext cx="5820824" cy="498598"/>
          </a:xfrm>
          <a:prstGeom prst="rect">
            <a:avLst/>
          </a:prstGeom>
        </p:spPr>
        <p:txBody>
          <a:bodyPr wrap="none">
            <a:spAutoFit/>
          </a:bodyPr>
          <a:lstStyle/>
          <a:p>
            <a:pPr>
              <a:lnSpc>
                <a:spcPct val="110000"/>
              </a:lnSpc>
              <a:spcAft>
                <a:spcPts val="600"/>
              </a:spcAft>
            </a:pPr>
            <a:r>
              <a:rPr lang="gu-IN" sz="2400" dirty="0">
                <a:solidFill>
                  <a:srgbClr val="FF0000"/>
                </a:solidFill>
                <a:latin typeface="Shruti" panose="02000500000000000000" pitchFamily="2"/>
                <a:ea typeface="Times New Roman" panose="02020603050405020304" pitchFamily="18" charset="0"/>
              </a:rPr>
              <a:t>[4</a:t>
            </a:r>
            <a:r>
              <a:rPr lang="gu-IN" sz="2400" dirty="0" smtClean="0">
                <a:solidFill>
                  <a:srgbClr val="FF0000"/>
                </a:solidFill>
                <a:latin typeface="Shruti" panose="02000500000000000000" pitchFamily="2"/>
                <a:ea typeface="Times New Roman" panose="02020603050405020304" pitchFamily="18" charset="0"/>
              </a:rPr>
              <a:t>]  રોકડ </a:t>
            </a:r>
            <a:r>
              <a:rPr lang="gu-IN" sz="2400" dirty="0">
                <a:solidFill>
                  <a:srgbClr val="FF0000"/>
                </a:solidFill>
                <a:latin typeface="Shruti" panose="02000500000000000000" pitchFamily="2"/>
                <a:ea typeface="Times New Roman" panose="02020603050405020304" pitchFamily="18" charset="0"/>
              </a:rPr>
              <a:t>પુરાંતનું પ્રમાણ જાણવું મુશ્કેલ છે. </a:t>
            </a:r>
            <a:endParaRPr lang="en-IN" sz="1600" dirty="0">
              <a:solidFill>
                <a:srgbClr val="FF0000"/>
              </a:solidFill>
              <a:latin typeface="Calibri" panose="020F0502020204030204" pitchFamily="34" charset="0"/>
              <a:ea typeface="Times New Roman" panose="02020603050405020304" pitchFamily="18" charset="0"/>
              <a:cs typeface="Shruti" panose="02000500000000000000" pitchFamily="2"/>
            </a:endParaRPr>
          </a:p>
        </p:txBody>
      </p:sp>
      <p:sp>
        <p:nvSpPr>
          <p:cNvPr id="9" name="Rectangle 8"/>
          <p:cNvSpPr/>
          <p:nvPr/>
        </p:nvSpPr>
        <p:spPr>
          <a:xfrm>
            <a:off x="1167581" y="3506528"/>
            <a:ext cx="4575291" cy="498598"/>
          </a:xfrm>
          <a:prstGeom prst="rect">
            <a:avLst/>
          </a:prstGeom>
        </p:spPr>
        <p:txBody>
          <a:bodyPr wrap="none">
            <a:spAutoFit/>
          </a:bodyPr>
          <a:lstStyle/>
          <a:p>
            <a:pPr>
              <a:lnSpc>
                <a:spcPct val="110000"/>
              </a:lnSpc>
              <a:spcAft>
                <a:spcPts val="600"/>
              </a:spcAft>
            </a:pPr>
            <a:r>
              <a:rPr lang="gu-IN" sz="2400" dirty="0">
                <a:solidFill>
                  <a:srgbClr val="00B0F0"/>
                </a:solidFill>
                <a:latin typeface="Shruti" panose="02000500000000000000" pitchFamily="2"/>
                <a:ea typeface="Times New Roman" panose="02020603050405020304" pitchFamily="18" charset="0"/>
              </a:rPr>
              <a:t>[5</a:t>
            </a:r>
            <a:r>
              <a:rPr lang="gu-IN" sz="2400" dirty="0" smtClean="0">
                <a:solidFill>
                  <a:srgbClr val="00B0F0"/>
                </a:solidFill>
                <a:latin typeface="Shruti" panose="02000500000000000000" pitchFamily="2"/>
                <a:ea typeface="Times New Roman" panose="02020603050405020304" pitchFamily="18" charset="0"/>
              </a:rPr>
              <a:t>]  નાણાંના </a:t>
            </a:r>
            <a:r>
              <a:rPr lang="gu-IN" sz="2400" dirty="0">
                <a:solidFill>
                  <a:srgbClr val="00B0F0"/>
                </a:solidFill>
                <a:latin typeface="Shruti" panose="02000500000000000000" pitchFamily="2"/>
                <a:ea typeface="Times New Roman" panose="02020603050405020304" pitchFamily="18" charset="0"/>
              </a:rPr>
              <a:t>માંગની અસ્પસ્ટતા. </a:t>
            </a:r>
            <a:endParaRPr lang="en-IN" sz="1600" dirty="0">
              <a:solidFill>
                <a:srgbClr val="00B0F0"/>
              </a:solidFill>
              <a:latin typeface="Calibri" panose="020F0502020204030204" pitchFamily="34" charset="0"/>
              <a:ea typeface="Times New Roman" panose="02020603050405020304" pitchFamily="18" charset="0"/>
              <a:cs typeface="Shruti" panose="02000500000000000000" pitchFamily="2"/>
            </a:endParaRPr>
          </a:p>
        </p:txBody>
      </p:sp>
      <p:sp>
        <p:nvSpPr>
          <p:cNvPr id="10" name="Rectangle 9"/>
          <p:cNvSpPr/>
          <p:nvPr/>
        </p:nvSpPr>
        <p:spPr>
          <a:xfrm>
            <a:off x="1186817" y="4114177"/>
            <a:ext cx="4556055" cy="498598"/>
          </a:xfrm>
          <a:prstGeom prst="rect">
            <a:avLst/>
          </a:prstGeom>
        </p:spPr>
        <p:txBody>
          <a:bodyPr wrap="none">
            <a:spAutoFit/>
          </a:bodyPr>
          <a:lstStyle/>
          <a:p>
            <a:pPr>
              <a:lnSpc>
                <a:spcPct val="110000"/>
              </a:lnSpc>
              <a:spcAft>
                <a:spcPts val="600"/>
              </a:spcAft>
            </a:pPr>
            <a:r>
              <a:rPr lang="gu-IN" sz="2400" dirty="0">
                <a:solidFill>
                  <a:srgbClr val="C00000"/>
                </a:solidFill>
                <a:latin typeface="Shruti" panose="02000500000000000000" pitchFamily="2"/>
                <a:ea typeface="Times New Roman" panose="02020603050405020304" pitchFamily="18" charset="0"/>
              </a:rPr>
              <a:t>[6] વિકસિત અર્થતંત્ર માં નિ;સફ્ળ </a:t>
            </a:r>
            <a:endParaRPr lang="en-IN" sz="1600" dirty="0">
              <a:solidFill>
                <a:srgbClr val="C00000"/>
              </a:solidFill>
              <a:latin typeface="Calibri" panose="020F0502020204030204" pitchFamily="34" charset="0"/>
              <a:ea typeface="Times New Roman" panose="02020603050405020304" pitchFamily="18" charset="0"/>
              <a:cs typeface="Shruti" panose="02000500000000000000" pitchFamily="2"/>
            </a:endParaRPr>
          </a:p>
        </p:txBody>
      </p:sp>
      <p:sp>
        <p:nvSpPr>
          <p:cNvPr id="11" name="Rectangle 10"/>
          <p:cNvSpPr/>
          <p:nvPr/>
        </p:nvSpPr>
        <p:spPr>
          <a:xfrm>
            <a:off x="1143000" y="4724284"/>
            <a:ext cx="6005170" cy="461665"/>
          </a:xfrm>
          <a:prstGeom prst="rect">
            <a:avLst/>
          </a:prstGeom>
        </p:spPr>
        <p:txBody>
          <a:bodyPr wrap="none">
            <a:spAutoFit/>
          </a:bodyPr>
          <a:lstStyle/>
          <a:p>
            <a:r>
              <a:rPr lang="gu-IN" sz="2400" dirty="0">
                <a:latin typeface="Shruti" panose="02000500000000000000" pitchFamily="2"/>
                <a:ea typeface="Times New Roman" panose="02020603050405020304" pitchFamily="18" charset="0"/>
              </a:rPr>
              <a:t>[7]વસ્તુ બજાર અને નાણાં બજાર વચ્ચે અંતર </a:t>
            </a:r>
            <a:endParaRPr lang="en-IN" sz="2400" dirty="0"/>
          </a:p>
        </p:txBody>
      </p:sp>
      <p:sp>
        <p:nvSpPr>
          <p:cNvPr id="12" name="Rectangle 11"/>
          <p:cNvSpPr/>
          <p:nvPr/>
        </p:nvSpPr>
        <p:spPr>
          <a:xfrm>
            <a:off x="3346327" y="5521801"/>
            <a:ext cx="2521073" cy="923330"/>
          </a:xfrm>
          <a:prstGeom prst="rect">
            <a:avLst/>
          </a:prstGeom>
          <a:noFill/>
        </p:spPr>
        <p:txBody>
          <a:bodyPr wrap="square" lIns="91440" tIns="45720" rIns="91440" bIns="45720">
            <a:spAutoFit/>
          </a:bodyPr>
          <a:lstStyle/>
          <a:p>
            <a:pPr algn="ctr"/>
            <a:r>
              <a:rPr lang="gu-IN" sz="5400" dirty="0" smtClean="0">
                <a:ln w="0">
                  <a:solidFill>
                    <a:schemeClr val="bg2">
                      <a:lumMod val="75000"/>
                    </a:schemeClr>
                  </a:solidFill>
                </a:ln>
                <a:effectLst>
                  <a:outerShdw blurRad="38100" dist="19050" dir="2700000" algn="tl" rotWithShape="0">
                    <a:schemeClr val="dk1">
                      <a:alpha val="40000"/>
                    </a:schemeClr>
                  </a:outerShdw>
                </a:effectLst>
              </a:rPr>
              <a:t>અસ્તુ</a:t>
            </a:r>
            <a:endParaRPr lang="en-US" sz="5400" dirty="0">
              <a:ln w="0">
                <a:solidFill>
                  <a:schemeClr val="bg2">
                    <a:lumMod val="75000"/>
                  </a:schemeClr>
                </a:solidFill>
              </a:ln>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xmlns="" val="626582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8" grpId="0"/>
      <p:bldP spid="9" grpId="0"/>
      <p:bldP spid="10" grpId="0"/>
      <p:bldP spid="11" grpId="0"/>
      <p:bldP spid="1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79</TotalTime>
  <Words>185</Words>
  <Application>Microsoft Office PowerPoint</Application>
  <PresentationFormat>On-screen Show (4:3)</PresentationFormat>
  <Paragraphs>103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Oriel</vt:lpstr>
      <vt:lpstr>Slide 1</vt:lpstr>
      <vt:lpstr>Slide 2</vt:lpstr>
      <vt:lpstr>Slide 3</vt:lpstr>
      <vt:lpstr>Slide 4</vt:lpstr>
      <vt:lpstr>Slide 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Microsoft</dc:creator>
  <cp:lastModifiedBy>Microsoft</cp:lastModifiedBy>
  <cp:revision>20</cp:revision>
  <dcterms:created xsi:type="dcterms:W3CDTF">2006-08-16T00:00:00Z</dcterms:created>
  <dcterms:modified xsi:type="dcterms:W3CDTF">2023-01-10T05:01:51Z</dcterms:modified>
</cp:coreProperties>
</file>