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  <a:solidFill>
            <a:srgbClr val="FF0000"/>
          </a:solidFill>
        </p:spPr>
        <p:txBody>
          <a:bodyPr/>
          <a:lstStyle/>
          <a:p>
            <a:r>
              <a:rPr lang="gu-IN" dirty="0" smtClean="0"/>
              <a:t>જાતીયતા (</a:t>
            </a:r>
            <a:r>
              <a:rPr lang="en-US" dirty="0" smtClean="0"/>
              <a:t>sexual</a:t>
            </a:r>
            <a:r>
              <a:rPr lang="gu-IN" dirty="0" smtClean="0"/>
              <a:t>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 algn="l"/>
            <a:r>
              <a:rPr lang="en-IN" dirty="0" smtClean="0">
                <a:solidFill>
                  <a:schemeClr val="bg1"/>
                </a:solidFill>
              </a:rPr>
              <a:t>● </a:t>
            </a:r>
            <a:r>
              <a:rPr lang="gu-IN" dirty="0" smtClean="0">
                <a:solidFill>
                  <a:schemeClr val="bg1"/>
                </a:solidFill>
              </a:rPr>
              <a:t>પ્રસ્તાવના 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જાતીયતા માં કેટલો રસ છે?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કેટલું જાણીએ છીએ?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રસ અને જ્ઞાન બંને સમાન નથી.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કેટલાક ગંભીર પ્રશ્નો ઉદભવે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જાતીયતા વિષે વાત કરવી એટલે પાપ માં પડવું તેવી માન્યતા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જાતીયતા પણ એક પ્રેરણા છે.</a:t>
            </a:r>
          </a:p>
          <a:p>
            <a:pPr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જાતીયતા વિષે ઘણા વૈજ્ઞાનિક સંશોધનો થયા છે. તેના વૈજ્ઞાનિક પુરાવા છે.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chemeClr val="bg1"/>
                </a:solidFill>
              </a:rPr>
              <a:t>વૈજ્ઞાનિક પુરાવો.</a:t>
            </a:r>
          </a:p>
          <a:p>
            <a:pPr algn="just">
              <a:buFontTx/>
              <a:buChar char="-"/>
            </a:pPr>
            <a:r>
              <a:rPr lang="gu-IN" dirty="0" smtClean="0"/>
              <a:t>આલ્ફેડ કિન્સે અને તેના સાથીદારો </a:t>
            </a:r>
            <a:r>
              <a:rPr lang="gu-IN" dirty="0" smtClean="0">
                <a:solidFill>
                  <a:srgbClr val="C00000"/>
                </a:solidFill>
              </a:rPr>
              <a:t>1940</a:t>
            </a:r>
            <a:r>
              <a:rPr lang="gu-IN" dirty="0" smtClean="0"/>
              <a:t> માં સંશોધનો કર્યા.</a:t>
            </a:r>
          </a:p>
          <a:p>
            <a:pPr algn="just">
              <a:buFontTx/>
              <a:buChar char="-"/>
            </a:pPr>
            <a:r>
              <a:rPr lang="gu-IN" dirty="0" smtClean="0"/>
              <a:t>તેમને </a:t>
            </a:r>
            <a:r>
              <a:rPr lang="gu-IN" dirty="0" smtClean="0">
                <a:solidFill>
                  <a:srgbClr val="C00000"/>
                </a:solidFill>
              </a:rPr>
              <a:t>સત્તર હજાર </a:t>
            </a:r>
            <a:r>
              <a:rPr lang="gu-IN" dirty="0" smtClean="0"/>
              <a:t>અમેરિકનોની મુલાકાત લઇ જાતીય વર્તન વિષે સંશોધન કર્યું.</a:t>
            </a:r>
          </a:p>
          <a:p>
            <a:pPr algn="just">
              <a:buFontTx/>
              <a:buChar char="-"/>
            </a:pPr>
            <a:r>
              <a:rPr lang="gu-IN" dirty="0" smtClean="0"/>
              <a:t>સમાજ માં ઘણા વર્તનો વિકૃત ગણાતા હતા જે ખુબ પ્રચલિત હતા.</a:t>
            </a:r>
          </a:p>
          <a:p>
            <a:pPr algn="just">
              <a:buFontTx/>
              <a:buChar char="-"/>
            </a:pPr>
            <a:r>
              <a:rPr lang="gu-IN" dirty="0" smtClean="0"/>
              <a:t>વિલિયમ માસ્ટર્સ, વર્જીનીયા જોહ્ન્સન 1966, 1970,1979 દ્વારા આ જાતીય પ્રતીબંધો ને તોડી દેવામાં આવ્યા.</a:t>
            </a:r>
          </a:p>
          <a:p>
            <a:pPr algn="just">
              <a:buFontTx/>
              <a:buChar char="-"/>
            </a:pPr>
            <a:r>
              <a:rPr lang="gu-IN" dirty="0" smtClean="0"/>
              <a:t>ત્યારબાદ લોકો જાતીયતાના </a:t>
            </a:r>
            <a:r>
              <a:rPr lang="gu-IN" dirty="0" smtClean="0">
                <a:solidFill>
                  <a:srgbClr val="C00000"/>
                </a:solidFill>
              </a:rPr>
              <a:t>પૂર્વગ્રહ</a:t>
            </a:r>
            <a:r>
              <a:rPr lang="gu-IN" dirty="0" smtClean="0"/>
              <a:t> માંથી બહાર આવ્યા.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●</a:t>
            </a: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chemeClr val="bg1"/>
                </a:solidFill>
              </a:rPr>
              <a:t>જાતીય પ્રેરણા અને અન્ય પ્રેરણો.</a:t>
            </a:r>
          </a:p>
          <a:p>
            <a:pPr marL="514350" indent="-514350">
              <a:buAutoNum type="arabicPeriod"/>
            </a:pPr>
            <a:r>
              <a:rPr lang="gu-IN" dirty="0" smtClean="0"/>
              <a:t>જીવન ટકાવી રાખવા જાતીય વૃત્તિ અનિવાર્ય નથી પરંતુ </a:t>
            </a:r>
            <a:r>
              <a:rPr lang="gu-IN" dirty="0" smtClean="0">
                <a:solidFill>
                  <a:srgbClr val="C00000"/>
                </a:solidFill>
              </a:rPr>
              <a:t>વંશવૃદ્ધિ</a:t>
            </a:r>
            <a:r>
              <a:rPr lang="gu-IN" dirty="0" smtClean="0"/>
              <a:t> અને </a:t>
            </a:r>
            <a:r>
              <a:rPr lang="gu-IN" dirty="0" smtClean="0">
                <a:solidFill>
                  <a:srgbClr val="C00000"/>
                </a:solidFill>
              </a:rPr>
              <a:t>વંશના અસ્તિત્વ </a:t>
            </a:r>
            <a:r>
              <a:rPr lang="gu-IN" dirty="0" smtClean="0"/>
              <a:t>ટકાવી રાખવા માટે જરૂરી છે.</a:t>
            </a:r>
          </a:p>
          <a:p>
            <a:pPr marL="514350" indent="-514350">
              <a:buAutoNum type="arabicPeriod"/>
            </a:pPr>
            <a:r>
              <a:rPr lang="gu-IN" dirty="0" smtClean="0"/>
              <a:t>શરીરમાં કોઈ </a:t>
            </a:r>
            <a:r>
              <a:rPr lang="gu-IN" dirty="0" smtClean="0">
                <a:solidFill>
                  <a:srgbClr val="C00000"/>
                </a:solidFill>
              </a:rPr>
              <a:t>પદાર્થના અભાવથી </a:t>
            </a:r>
            <a:r>
              <a:rPr lang="gu-IN" dirty="0" smtClean="0"/>
              <a:t>જાતીય વર્તન ઉત્પન્ન થતું નથી.</a:t>
            </a:r>
          </a:p>
          <a:p>
            <a:pPr marL="514350" indent="-514350">
              <a:buAutoNum type="arabicPeriod"/>
            </a:pPr>
            <a:r>
              <a:rPr lang="gu-IN" dirty="0" smtClean="0"/>
              <a:t>જાતીય પ્રેરણા માં વાતાવરણ માંથી પ્રાપ્ત થતા </a:t>
            </a:r>
            <a:r>
              <a:rPr lang="gu-IN" dirty="0" smtClean="0">
                <a:solidFill>
                  <a:srgbClr val="C00000"/>
                </a:solidFill>
              </a:rPr>
              <a:t>સવેદનીક સંકેતો </a:t>
            </a:r>
            <a:r>
              <a:rPr lang="gu-IN" dirty="0" smtClean="0"/>
              <a:t>વિશેષ ઉત્તેજન જગાડે છે.</a:t>
            </a:r>
          </a:p>
          <a:p>
            <a:pPr marL="514350" indent="-514350">
              <a:buNone/>
            </a:pPr>
            <a:r>
              <a:rPr lang="gu-IN" dirty="0" smtClean="0">
                <a:solidFill>
                  <a:schemeClr val="bg1"/>
                </a:solidFill>
              </a:rPr>
              <a:t>● જાતીય પ્રેરણામાં જાતીય હોર્મોન્સ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જાતીય વર્તન પાછળ </a:t>
            </a:r>
            <a:r>
              <a:rPr lang="gu-IN" dirty="0" smtClean="0">
                <a:solidFill>
                  <a:srgbClr val="C00000"/>
                </a:solidFill>
              </a:rPr>
              <a:t>જાતીય હોર્મોન્સ </a:t>
            </a:r>
            <a:r>
              <a:rPr lang="gu-IN" dirty="0" smtClean="0"/>
              <a:t>જવાબદાર છે.</a:t>
            </a:r>
          </a:p>
          <a:p>
            <a:pPr marL="514350" indent="-514350">
              <a:buNone/>
            </a:pPr>
            <a:r>
              <a:rPr lang="gu-IN" dirty="0" smtClean="0"/>
              <a:t>- જૈવીય બાબત રીતે જોઈએ તો </a:t>
            </a:r>
            <a:r>
              <a:rPr lang="gu-IN" dirty="0" smtClean="0">
                <a:solidFill>
                  <a:srgbClr val="C00000"/>
                </a:solidFill>
              </a:rPr>
              <a:t>અંડાશય</a:t>
            </a:r>
            <a:r>
              <a:rPr lang="gu-IN" dirty="0" smtClean="0"/>
              <a:t> એ માદાની જાતીય ગ્રંથી છે.</a:t>
            </a:r>
            <a:endParaRPr lang="gu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નરની જાતીય ગ્રંથી </a:t>
            </a:r>
            <a:r>
              <a:rPr lang="gu-IN" dirty="0" smtClean="0">
                <a:solidFill>
                  <a:srgbClr val="C00000"/>
                </a:solidFill>
              </a:rPr>
              <a:t>શુક્ર્પીંડો</a:t>
            </a:r>
            <a:r>
              <a:rPr lang="gu-IN" dirty="0" smtClean="0"/>
              <a:t> છે.</a:t>
            </a:r>
          </a:p>
          <a:p>
            <a:pPr>
              <a:buFontTx/>
              <a:buChar char="-"/>
            </a:pPr>
            <a:r>
              <a:rPr lang="gu-IN" dirty="0" smtClean="0"/>
              <a:t>માદાના જાતીય હોર્મોન્સને </a:t>
            </a:r>
            <a:r>
              <a:rPr lang="gu-IN" dirty="0" smtClean="0">
                <a:solidFill>
                  <a:srgbClr val="C00000"/>
                </a:solidFill>
              </a:rPr>
              <a:t>એસ્ટ્રોજીન્સ</a:t>
            </a:r>
            <a:r>
              <a:rPr lang="gu-IN" dirty="0" smtClean="0"/>
              <a:t> તરીકે ઓળખવામાં આવે છે.</a:t>
            </a:r>
          </a:p>
          <a:p>
            <a:pPr>
              <a:buFontTx/>
              <a:buChar char="-"/>
            </a:pPr>
            <a:r>
              <a:rPr lang="gu-IN" dirty="0" smtClean="0"/>
              <a:t>જે </a:t>
            </a:r>
            <a:r>
              <a:rPr lang="gu-IN" dirty="0" smtClean="0">
                <a:solidFill>
                  <a:srgbClr val="C00000"/>
                </a:solidFill>
              </a:rPr>
              <a:t>અંડાશય</a:t>
            </a:r>
            <a:r>
              <a:rPr lang="gu-IN" dirty="0" smtClean="0"/>
              <a:t> માંથી ઉત્પન્ન થાય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એડ્રીનલ ગ્રંથી </a:t>
            </a:r>
            <a:r>
              <a:rPr lang="gu-IN" dirty="0" smtClean="0"/>
              <a:t>માંથી પણ તે સ્ત્રાવ જારે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એસ્ટ્રાડીયોલ </a:t>
            </a:r>
            <a:r>
              <a:rPr lang="gu-IN" dirty="0" smtClean="0"/>
              <a:t>એ મુખ્ય </a:t>
            </a:r>
            <a:r>
              <a:rPr lang="gu-IN" dirty="0" smtClean="0">
                <a:solidFill>
                  <a:srgbClr val="C00000"/>
                </a:solidFill>
              </a:rPr>
              <a:t>એસ્ટ્રોજીન્સ</a:t>
            </a:r>
            <a:r>
              <a:rPr lang="gu-IN" dirty="0" smtClean="0"/>
              <a:t> છે.</a:t>
            </a:r>
          </a:p>
          <a:p>
            <a:pPr>
              <a:buFontTx/>
              <a:buChar char="-"/>
            </a:pPr>
            <a:r>
              <a:rPr lang="gu-IN" dirty="0" smtClean="0"/>
              <a:t> નરના જાતીય હોર્મોન્સ </a:t>
            </a:r>
            <a:r>
              <a:rPr lang="gu-IN" dirty="0" smtClean="0">
                <a:solidFill>
                  <a:srgbClr val="C00000"/>
                </a:solidFill>
              </a:rPr>
              <a:t>એન્ડ્રોજીન્સ</a:t>
            </a:r>
            <a:r>
              <a:rPr lang="gu-IN" dirty="0" smtClean="0"/>
              <a:t> છે.</a:t>
            </a:r>
          </a:p>
          <a:p>
            <a:pPr>
              <a:buFontTx/>
              <a:buChar char="-"/>
            </a:pPr>
            <a:r>
              <a:rPr lang="gu-IN" dirty="0" smtClean="0"/>
              <a:t>જે શુક્રપિંડો અને એડ્રીનલ ગ્રંથીમાંથી સ્ત્રવે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ટેસ્ટોસ્ટેરોન </a:t>
            </a:r>
            <a:r>
              <a:rPr lang="gu-IN" dirty="0" smtClean="0"/>
              <a:t>એ મુખ્ય એડ્રોજીન્સ છે.</a:t>
            </a:r>
          </a:p>
          <a:p>
            <a:pPr>
              <a:buFontTx/>
              <a:buChar char="-"/>
            </a:pPr>
            <a:r>
              <a:rPr lang="gu-IN" dirty="0" smtClean="0"/>
              <a:t>બાળકની નર કે માદા તરીકેની શરીરની વૃદ્ધિ પુરુષના </a:t>
            </a:r>
            <a:r>
              <a:rPr lang="gu-IN" dirty="0" smtClean="0">
                <a:solidFill>
                  <a:srgbClr val="C00000"/>
                </a:solidFill>
              </a:rPr>
              <a:t>૨૩ માં રંગસૂત્ર </a:t>
            </a:r>
            <a:r>
              <a:rPr lang="gu-IN" dirty="0" smtClean="0"/>
              <a:t>ને આધારે થાય છે.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● જાતીય હોર્મોન્સ : તેમની જાતીય સક્રિયતા અંગેની ભૂમિકા </a:t>
            </a:r>
          </a:p>
          <a:p>
            <a:pPr>
              <a:buFontTx/>
              <a:buChar char="-"/>
            </a:pPr>
            <a:r>
              <a:rPr lang="gu-IN" dirty="0" smtClean="0"/>
              <a:t>નિમ્ન પ્રાણીઓમાં પ્રજનન ચક્ર દરમિયાન માદા પ્રાણીના લોહીમાં એસ્ટ્રોજીન્સનું પ્રમાણ વધતા માદા ગરમીમાં આવે છે.</a:t>
            </a:r>
          </a:p>
          <a:p>
            <a:pPr>
              <a:buFontTx/>
              <a:buChar char="-"/>
            </a:pPr>
            <a:r>
              <a:rPr lang="gu-IN" dirty="0" smtClean="0"/>
              <a:t>જાતીય વર્તન માં ત્યારે સક્રિય થાય છે.</a:t>
            </a:r>
          </a:p>
          <a:p>
            <a:pPr>
              <a:buFontTx/>
              <a:buChar char="-"/>
            </a:pPr>
            <a:r>
              <a:rPr lang="gu-IN" dirty="0" smtClean="0"/>
              <a:t>માદા જો ગરમીમાં ના હોય ત્યારે નર પ્રાણી તરફ બેપરવાહ રહે છે.</a:t>
            </a:r>
          </a:p>
          <a:p>
            <a:pPr>
              <a:buFontTx/>
              <a:buChar char="-"/>
            </a:pPr>
            <a:r>
              <a:rPr lang="gu-IN" dirty="0" smtClean="0"/>
              <a:t>માનવ </a:t>
            </a:r>
            <a:r>
              <a:rPr lang="gu-IN" dirty="0" smtClean="0">
                <a:solidFill>
                  <a:srgbClr val="C00000"/>
                </a:solidFill>
              </a:rPr>
              <a:t>સ્ત્રીઓમાં એસ્ટ્રોજીન્સ </a:t>
            </a:r>
            <a:r>
              <a:rPr lang="gu-IN" dirty="0" smtClean="0"/>
              <a:t>થી જાતીય વર્તનમાં સક્રિયતા જોવા મળે છે કે કેમ તે બાબતે પ્રશ્નાર્થ છે.</a:t>
            </a:r>
          </a:p>
          <a:p>
            <a:pPr>
              <a:buFontTx/>
              <a:buChar char="-"/>
            </a:pPr>
            <a:r>
              <a:rPr lang="gu-IN" dirty="0" smtClean="0"/>
              <a:t>કેટલાક અભ્યાસોમાં જોવા મળ્યુકે ઋતુસ્ત્રાવ ચક્રની મધ્યમાં એટલેકે </a:t>
            </a:r>
            <a:r>
              <a:rPr lang="gu-IN" dirty="0" smtClean="0">
                <a:solidFill>
                  <a:srgbClr val="C00000"/>
                </a:solidFill>
              </a:rPr>
              <a:t>28 દિવસનું </a:t>
            </a:r>
            <a:r>
              <a:rPr lang="gu-IN" dirty="0" smtClean="0"/>
              <a:t>હોયતો </a:t>
            </a:r>
            <a:r>
              <a:rPr lang="gu-IN" dirty="0" smtClean="0">
                <a:solidFill>
                  <a:srgbClr val="C00000"/>
                </a:solidFill>
              </a:rPr>
              <a:t>૧૪ માં </a:t>
            </a:r>
            <a:r>
              <a:rPr lang="gu-IN" dirty="0" smtClean="0"/>
              <a:t>દિવસે સૌથી વધારે જાતીય વૃત્તિ જોવા મળે.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આ સમયે સ્ત્રીઓમાં એસ્ટ્રોજીન્સ નું સ્તર વધુ હોય છે.</a:t>
            </a:r>
          </a:p>
          <a:p>
            <a:pPr>
              <a:buFontTx/>
              <a:buChar char="-"/>
            </a:pPr>
            <a:r>
              <a:rPr lang="gu-IN" dirty="0" smtClean="0"/>
              <a:t>બીજા અભ્યાસોમાં ઋતુસ્ત્રાવ પછીના તરતના દિવસોમાં સ્ત્રીઓને જાતીય વર્તનમાં સૌથી વધારે રૂચી જોવા મળે છે.</a:t>
            </a:r>
          </a:p>
          <a:p>
            <a:pPr>
              <a:buFontTx/>
              <a:buChar char="-"/>
            </a:pPr>
            <a:r>
              <a:rPr lang="gu-IN" dirty="0" smtClean="0"/>
              <a:t>રજોનિવૃત્તિ સમય પછી લોહીમાં એસ્ટ્રોજીન્સ નું પ્રમાણ ઘટે છે.</a:t>
            </a:r>
          </a:p>
          <a:p>
            <a:pPr>
              <a:buFontTx/>
              <a:buChar char="-"/>
            </a:pPr>
            <a:r>
              <a:rPr lang="gu-IN" dirty="0" smtClean="0"/>
              <a:t>ઘણી વખત નજીવો જેવો ફેર પડતો હોય છે.</a:t>
            </a:r>
          </a:p>
          <a:p>
            <a:pPr>
              <a:buFontTx/>
              <a:buChar char="-"/>
            </a:pPr>
            <a:r>
              <a:rPr lang="gu-IN" dirty="0" smtClean="0"/>
              <a:t>પુરુષો માં સામાન્ય રીતે એન્ડ્રોજીન્સ નું પ્રમાણ હોય તો પણ તે જાતીય વર્તન માટે સક્રિય બની શકે છે.</a:t>
            </a:r>
          </a:p>
          <a:p>
            <a:pPr>
              <a:buFontTx/>
              <a:buChar char="-"/>
            </a:pPr>
            <a:r>
              <a:rPr lang="gu-IN" dirty="0" smtClean="0"/>
              <a:t>વ્યંધીકરણ થી તેમની જાતીય ઈરણ માં પણ બહુ ઓછો ફેર પડે છે.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chemeClr val="bg1"/>
                </a:solidFill>
              </a:rPr>
              <a:t>માસ્ટર્સ અને જોહ્ન્સન ના તારણો</a:t>
            </a:r>
          </a:p>
          <a:p>
            <a:pPr marL="514350" indent="-514350">
              <a:buAutoNum type="arabicPeriod"/>
            </a:pPr>
            <a:r>
              <a:rPr lang="gu-IN" dirty="0" smtClean="0"/>
              <a:t>સ્ત્રી અને પુરુષોમાં જાતીય પ્રતિભાવની સમાન ભાતો હોય છે પણ ઉત્તેજનનું ઉદભવસ્થાન અલગ હોય છે.</a:t>
            </a:r>
          </a:p>
          <a:p>
            <a:pPr marL="514350" indent="-514350">
              <a:buAutoNum type="arabicPeriod"/>
            </a:pPr>
            <a:r>
              <a:rPr lang="gu-IN" dirty="0" smtClean="0"/>
              <a:t>જાતીય પ્રતિભાવના તબક્કાનું ચક્ર સ્ત્રી અને પુરુષમાં મોટે ભાગે સરખું હોય છે.</a:t>
            </a:r>
          </a:p>
          <a:p>
            <a:pPr marL="514350" indent="-514350">
              <a:buNone/>
            </a:pPr>
            <a:r>
              <a:rPr lang="gu-IN" dirty="0" smtClean="0"/>
              <a:t> </a:t>
            </a:r>
            <a:r>
              <a:rPr lang="gu-IN" dirty="0" smtClean="0"/>
              <a:t> - સ્ત્રીઓ ધીરે ધીરે ઉત્તેજ્નમાં આવે છે.</a:t>
            </a:r>
          </a:p>
          <a:p>
            <a:pPr marL="514350" indent="-514350">
              <a:buNone/>
            </a:pPr>
            <a:r>
              <a:rPr lang="gu-IN" dirty="0" smtClean="0"/>
              <a:t>૩. સ્ત્રીઓ અનેક વખત તૃપ્તિ કે </a:t>
            </a:r>
            <a:r>
              <a:rPr lang="gu-IN" dirty="0" smtClean="0">
                <a:solidFill>
                  <a:srgbClr val="C00000"/>
                </a:solidFill>
              </a:rPr>
              <a:t>પરાકાષ્ઠા</a:t>
            </a:r>
            <a:r>
              <a:rPr lang="gu-IN" dirty="0" smtClean="0"/>
              <a:t> અનુભવી શકે છે.</a:t>
            </a:r>
          </a:p>
          <a:p>
            <a:pPr marL="514350" indent="-514350">
              <a:buNone/>
            </a:pPr>
            <a:r>
              <a:rPr lang="gu-IN" dirty="0" smtClean="0"/>
              <a:t>4. જાતીય કર્તુત્વ સાથે </a:t>
            </a:r>
            <a:r>
              <a:rPr lang="gu-IN" dirty="0" smtClean="0">
                <a:solidFill>
                  <a:srgbClr val="C00000"/>
                </a:solidFill>
              </a:rPr>
              <a:t>પુરુષના લિંગનું કદ </a:t>
            </a:r>
            <a:r>
              <a:rPr lang="gu-IN" dirty="0" smtClean="0"/>
              <a:t>સંકળાયેલું નથી.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501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જાતીયતા (sexual)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જાતીયતા (sexual)</dc:title>
  <dc:creator>LENOVO</dc:creator>
  <cp:lastModifiedBy>LENOVO</cp:lastModifiedBy>
  <cp:revision>6</cp:revision>
  <dcterms:created xsi:type="dcterms:W3CDTF">2006-08-16T00:00:00Z</dcterms:created>
  <dcterms:modified xsi:type="dcterms:W3CDTF">2021-11-30T17:29:34Z</dcterms:modified>
</cp:coreProperties>
</file>