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447799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gu-IN" sz="4000" dirty="0" smtClean="0"/>
              <a:t>પ્રાથમિક ઈરણો</a:t>
            </a:r>
            <a:br>
              <a:rPr lang="gu-IN" sz="4000" dirty="0" smtClean="0"/>
            </a:br>
            <a:r>
              <a:rPr lang="en-US" sz="4000" dirty="0" smtClean="0"/>
              <a:t>Primary Drives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9144000" cy="5334000"/>
          </a:xfrm>
        </p:spPr>
        <p:txBody>
          <a:bodyPr>
            <a:normAutofit lnSpcReduction="10000"/>
          </a:bodyPr>
          <a:lstStyle/>
          <a:p>
            <a:pPr marL="742950" indent="-742950" algn="l">
              <a:buAutoNum type="arabicPeriod"/>
            </a:pPr>
            <a:r>
              <a:rPr lang="gu-IN" sz="4000" dirty="0" smtClean="0">
                <a:solidFill>
                  <a:schemeClr val="tx1"/>
                </a:solidFill>
              </a:rPr>
              <a:t>તરસ </a:t>
            </a:r>
          </a:p>
          <a:p>
            <a:pPr marL="742950" indent="-742950" algn="l"/>
            <a:r>
              <a:rPr lang="gu-IN" sz="4000" dirty="0" smtClean="0">
                <a:solidFill>
                  <a:schemeClr val="accent6"/>
                </a:solidFill>
              </a:rPr>
              <a:t>* પ્રસ્તાવના</a:t>
            </a:r>
          </a:p>
          <a:p>
            <a:pPr marL="742950" indent="-742950" algn="just"/>
            <a:r>
              <a:rPr lang="gu-IN" sz="4000" dirty="0" smtClean="0">
                <a:solidFill>
                  <a:schemeClr val="tx1"/>
                </a:solidFill>
              </a:rPr>
              <a:t>-</a:t>
            </a:r>
            <a:r>
              <a:rPr lang="gu-IN" dirty="0" smtClean="0">
                <a:solidFill>
                  <a:schemeClr val="tx1"/>
                </a:solidFill>
              </a:rPr>
              <a:t>તરસએ મૂળભૂત </a:t>
            </a:r>
            <a:r>
              <a:rPr lang="gu-IN" dirty="0" smtClean="0">
                <a:solidFill>
                  <a:srgbClr val="C00000"/>
                </a:solidFill>
              </a:rPr>
              <a:t>જૈવીય પ્રેરણ(જરૂરિયાત) </a:t>
            </a:r>
            <a:r>
              <a:rPr lang="gu-IN" dirty="0" smtClean="0">
                <a:solidFill>
                  <a:schemeClr val="tx1"/>
                </a:solidFill>
              </a:rPr>
              <a:t>છે.</a:t>
            </a:r>
          </a:p>
          <a:p>
            <a:pPr marL="742950" indent="-742950" algn="just"/>
            <a:r>
              <a:rPr lang="gu-IN" dirty="0" smtClean="0">
                <a:solidFill>
                  <a:schemeClr val="tx1"/>
                </a:solidFill>
              </a:rPr>
              <a:t>-પૃથ્વી પર દરેક પ્રાણીને સતત પ્રવાહી જોઈએ.</a:t>
            </a:r>
          </a:p>
          <a:p>
            <a:pPr marL="742950" indent="-742950" algn="just"/>
            <a:r>
              <a:rPr lang="gu-IN" dirty="0" smtClean="0">
                <a:solidFill>
                  <a:schemeClr val="tx1"/>
                </a:solidFill>
              </a:rPr>
              <a:t>-શરીરમાં </a:t>
            </a:r>
            <a:r>
              <a:rPr lang="gu-IN" dirty="0" smtClean="0">
                <a:solidFill>
                  <a:srgbClr val="C00000"/>
                </a:solidFill>
              </a:rPr>
              <a:t>૭૫% </a:t>
            </a:r>
            <a:r>
              <a:rPr lang="gu-IN" dirty="0" smtClean="0">
                <a:solidFill>
                  <a:schemeClr val="tx1"/>
                </a:solidFill>
              </a:rPr>
              <a:t>જેટલું પાણી છે.</a:t>
            </a:r>
          </a:p>
          <a:p>
            <a:pPr marL="742950" indent="-742950" algn="just"/>
            <a:r>
              <a:rPr lang="gu-IN" dirty="0" smtClean="0">
                <a:solidFill>
                  <a:schemeClr val="tx1"/>
                </a:solidFill>
              </a:rPr>
              <a:t>-વ્યક્તિને પાણી ના મળે ચાર કે પાંચ દિવસ સુધી જીવી શકે</a:t>
            </a:r>
          </a:p>
          <a:p>
            <a:pPr marL="742950" indent="-742950" algn="just"/>
            <a:r>
              <a:rPr lang="gu-IN" dirty="0" smtClean="0">
                <a:solidFill>
                  <a:schemeClr val="tx1"/>
                </a:solidFill>
              </a:rPr>
              <a:t>-ખોરાક વિના છ મહિના સુધી </a:t>
            </a:r>
            <a:r>
              <a:rPr lang="gu-IN" dirty="0" smtClean="0">
                <a:solidFill>
                  <a:srgbClr val="C00000"/>
                </a:solidFill>
              </a:rPr>
              <a:t>ઋષિ મુનીઓ </a:t>
            </a:r>
            <a:r>
              <a:rPr lang="gu-IN" dirty="0" smtClean="0">
                <a:solidFill>
                  <a:schemeClr val="tx1"/>
                </a:solidFill>
              </a:rPr>
              <a:t>ચલાવી લેતા તેવું આપણે સાંભળ્યું છે.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/>
          </a:solidFill>
        </p:spPr>
        <p:txBody>
          <a:bodyPr/>
          <a:lstStyle/>
          <a:p>
            <a:pPr marL="514350" indent="-514350">
              <a:buAutoNum type="arabicPeriod"/>
            </a:pPr>
            <a:r>
              <a:rPr lang="gu-IN" dirty="0" smtClean="0"/>
              <a:t>લેટરલ હાઈપોથેલેમસ (LH)</a:t>
            </a:r>
          </a:p>
          <a:p>
            <a:pPr marL="514350" indent="-514350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 હાઈપોથેલેમસ </a:t>
            </a:r>
            <a:r>
              <a:rPr lang="gu-IN" dirty="0" smtClean="0"/>
              <a:t>ક્ષુધા</a:t>
            </a:r>
            <a:r>
              <a:rPr lang="gu-IN" dirty="0" smtClean="0">
                <a:solidFill>
                  <a:schemeClr val="bg1"/>
                </a:solidFill>
              </a:rPr>
              <a:t> તરીકે કામ કરે છે.</a:t>
            </a:r>
          </a:p>
          <a:p>
            <a:pPr marL="514350" indent="-514350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પ્રાણીને ખોરાક મેળવવા માટે પ્રયત્નશીલ બનાવે છે.</a:t>
            </a:r>
          </a:p>
          <a:p>
            <a:pPr marL="514350" indent="-514350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 કેન્દ્રને કૃત્રિમ રીતે ઉત્તેજિત કરાય તો પ્રાણીઓ ધરાયેલા હોવા છતાંય ખોરાક લે છે.</a:t>
            </a:r>
          </a:p>
          <a:p>
            <a:pPr marL="514350" indent="-514350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જયારે </a:t>
            </a:r>
            <a:r>
              <a:rPr lang="gu-IN" dirty="0" smtClean="0"/>
              <a:t>ક્ષુધા કેન્દ્રનો નાશ </a:t>
            </a:r>
            <a:r>
              <a:rPr lang="gu-IN" dirty="0" smtClean="0">
                <a:solidFill>
                  <a:schemeClr val="bg1"/>
                </a:solidFill>
              </a:rPr>
              <a:t>કરવામાં આવે ત્યારે પ્રાણી ખોરાક લેવાનો ઇન્કાર કરી દે છે.</a:t>
            </a:r>
          </a:p>
          <a:p>
            <a:pPr marL="514350" indent="-514350">
              <a:buNone/>
            </a:pPr>
            <a:r>
              <a:rPr lang="gu-IN" dirty="0" smtClean="0"/>
              <a:t>2. વેન્ટ્રામેડીયલ હાયપોથેલેમસ (VMH)</a:t>
            </a:r>
          </a:p>
          <a:p>
            <a:pPr marL="514350" indent="-514350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 કેન્દ્ર </a:t>
            </a:r>
            <a:r>
              <a:rPr lang="gu-IN" dirty="0" smtClean="0"/>
              <a:t>તૃપ્તિ</a:t>
            </a:r>
            <a:r>
              <a:rPr lang="gu-IN" dirty="0" smtClean="0">
                <a:solidFill>
                  <a:schemeClr val="bg1"/>
                </a:solidFill>
              </a:rPr>
              <a:t> તરીકે કામ કરે છે.</a:t>
            </a:r>
          </a:p>
          <a:p>
            <a:pPr marL="514350" indent="-514350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જયારે આ તંત્ર </a:t>
            </a:r>
            <a:r>
              <a:rPr lang="gu-IN" dirty="0" smtClean="0"/>
              <a:t>સક્રિય</a:t>
            </a:r>
            <a:r>
              <a:rPr lang="gu-IN" dirty="0" smtClean="0">
                <a:solidFill>
                  <a:schemeClr val="bg1"/>
                </a:solidFill>
              </a:rPr>
              <a:t> હોય ત્યારે પ્રાણી ખાવાનું બંધ કરી દે છે.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/>
          </a:solidFill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 કેન્દ્રને વિદ્યુત દ્વારા ઉત્તેજન આપવામાં આવે ત્યારે પ્રાણી ભૂખે હોય તો પણ તે ખોરાક લેતો નથી.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જો </a:t>
            </a:r>
            <a:r>
              <a:rPr lang="gu-IN" dirty="0" smtClean="0"/>
              <a:t>VMH</a:t>
            </a:r>
            <a:r>
              <a:rPr lang="gu-IN" dirty="0" smtClean="0">
                <a:solidFill>
                  <a:schemeClr val="bg1"/>
                </a:solidFill>
              </a:rPr>
              <a:t> ને ઓપરેશન દ્વારા દુર કરવામાં આવે તો પ્રાણી ખોરાક લે જ લે કરે. તે </a:t>
            </a:r>
            <a:r>
              <a:rPr lang="gu-IN" dirty="0" smtClean="0"/>
              <a:t>મેદસ્વી</a:t>
            </a:r>
            <a:r>
              <a:rPr lang="gu-IN" dirty="0" smtClean="0">
                <a:solidFill>
                  <a:schemeClr val="bg1"/>
                </a:solidFill>
              </a:rPr>
              <a:t> બની જાય.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એક ઉંદરના </a:t>
            </a:r>
            <a:r>
              <a:rPr lang="gu-IN" dirty="0" smtClean="0"/>
              <a:t>તૃપ્તિ કેન્દ્રનો નાશ </a:t>
            </a:r>
            <a:r>
              <a:rPr lang="gu-IN" dirty="0" smtClean="0">
                <a:solidFill>
                  <a:schemeClr val="bg1"/>
                </a:solidFill>
              </a:rPr>
              <a:t>કરવામાં આવ્યો.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આથી ઉંદર ખુબ </a:t>
            </a:r>
            <a:r>
              <a:rPr lang="gu-IN" dirty="0" smtClean="0"/>
              <a:t>ખાઉધરો</a:t>
            </a:r>
            <a:r>
              <a:rPr lang="gu-IN" dirty="0" smtClean="0">
                <a:solidFill>
                  <a:schemeClr val="bg1"/>
                </a:solidFill>
              </a:rPr>
              <a:t> થઇ ગયો.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તેનું વજન સામાન્ય ઉંદર કરતા છ ઘણું વધી ગયું.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માણસ માં </a:t>
            </a:r>
            <a:r>
              <a:rPr lang="gu-IN" dirty="0" smtClean="0"/>
              <a:t>50 કિલો </a:t>
            </a:r>
            <a:r>
              <a:rPr lang="gu-IN" dirty="0" smtClean="0">
                <a:solidFill>
                  <a:schemeClr val="bg1"/>
                </a:solidFill>
              </a:rPr>
              <a:t>વજન હોય તો </a:t>
            </a:r>
            <a:r>
              <a:rPr lang="gu-IN" dirty="0" smtClean="0"/>
              <a:t>300 કિલો </a:t>
            </a:r>
            <a:r>
              <a:rPr lang="gu-IN" dirty="0" smtClean="0">
                <a:solidFill>
                  <a:schemeClr val="bg1"/>
                </a:solidFill>
              </a:rPr>
              <a:t>વજન થઇ જાય.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કેટલાક સંશોધકો એવું માને  છે કે </a:t>
            </a:r>
            <a:r>
              <a:rPr lang="gu-IN" dirty="0" smtClean="0"/>
              <a:t>VMH નો નાશ </a:t>
            </a:r>
            <a:r>
              <a:rPr lang="gu-IN" dirty="0" smtClean="0">
                <a:solidFill>
                  <a:schemeClr val="bg1"/>
                </a:solidFill>
              </a:rPr>
              <a:t>કરવાથી પ્રાણીઓ પોતાના શરીરમાં ચાલતી </a:t>
            </a:r>
            <a:r>
              <a:rPr lang="gu-IN" dirty="0" smtClean="0"/>
              <a:t>ચયાપચયની ક્રિયા સાથે સમાયોજન </a:t>
            </a:r>
            <a:r>
              <a:rPr lang="gu-IN" dirty="0" smtClean="0">
                <a:solidFill>
                  <a:schemeClr val="bg1"/>
                </a:solidFill>
              </a:rPr>
              <a:t>સાધવાની શક્તિ ગુમાવે છે.પરિણામે તેમનું વજન </a:t>
            </a:r>
            <a:r>
              <a:rPr lang="gu-IN" dirty="0" smtClean="0"/>
              <a:t>સ્થિર </a:t>
            </a:r>
            <a:r>
              <a:rPr lang="gu-IN" dirty="0" smtClean="0">
                <a:solidFill>
                  <a:schemeClr val="bg1"/>
                </a:solidFill>
              </a:rPr>
              <a:t>રહે છે.</a:t>
            </a:r>
            <a:r>
              <a:rPr lang="gu-IN" dirty="0" smtClean="0"/>
              <a:t>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ભવિષ્ય માં જે લડાઈ ઝઘડા થશે તે પાણી માટેના હશે.</a:t>
            </a:r>
          </a:p>
          <a:p>
            <a:pPr>
              <a:buFont typeface="Arial" charset="0"/>
              <a:buChar char="•"/>
            </a:pPr>
            <a:r>
              <a:rPr lang="gu-IN" sz="3600" dirty="0" smtClean="0">
                <a:solidFill>
                  <a:schemeClr val="accent6"/>
                </a:solidFill>
              </a:rPr>
              <a:t>તરસની સમજુતી-</a:t>
            </a:r>
          </a:p>
          <a:p>
            <a:pPr>
              <a:buFontTx/>
              <a:buChar char="-"/>
            </a:pPr>
            <a:r>
              <a:rPr lang="gu-IN" dirty="0" smtClean="0"/>
              <a:t>આપણને તરસ ક્યારે લગતી હશે?</a:t>
            </a:r>
          </a:p>
          <a:p>
            <a:pPr>
              <a:buFontTx/>
              <a:buChar char="-"/>
            </a:pPr>
            <a:r>
              <a:rPr lang="gu-IN" dirty="0" smtClean="0"/>
              <a:t>આપણું જયારે મો કે ગળું સુકાય ત્યારે પાણી ની જરૂરત ઉભી થાય છે.</a:t>
            </a:r>
          </a:p>
          <a:p>
            <a:pPr>
              <a:buFontTx/>
              <a:buChar char="-"/>
            </a:pPr>
            <a:r>
              <a:rPr lang="gu-IN" dirty="0" smtClean="0"/>
              <a:t>પાણી પીવાથી ગળું ભીનું થાય છે અને આપણી તરસ છીપાય છે.</a:t>
            </a:r>
          </a:p>
          <a:p>
            <a:pPr>
              <a:buFontTx/>
              <a:buChar char="-"/>
            </a:pPr>
            <a:r>
              <a:rPr lang="gu-IN" dirty="0" smtClean="0"/>
              <a:t>પરંતુ તરસ ને સમજવું અઘરું છે .</a:t>
            </a:r>
          </a:p>
          <a:p>
            <a:pPr>
              <a:buFontTx/>
              <a:buChar char="-"/>
            </a:pPr>
            <a:r>
              <a:rPr lang="gu-IN" dirty="0" smtClean="0"/>
              <a:t>જો એવું હોય તો ગળાને ભીનું કરવામાં આવે તો તરસ છીપાઈ જવી જોઈએ.</a:t>
            </a:r>
          </a:p>
          <a:p>
            <a:pPr>
              <a:buFontTx/>
              <a:buChar char="-"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એક વ્યક્તિના મો માં બિલકુલ </a:t>
            </a:r>
            <a:r>
              <a:rPr lang="gu-IN" dirty="0" smtClean="0">
                <a:solidFill>
                  <a:srgbClr val="C00000"/>
                </a:solidFill>
              </a:rPr>
              <a:t>લાળગ્રંથી </a:t>
            </a:r>
            <a:r>
              <a:rPr lang="gu-IN" dirty="0" smtClean="0"/>
              <a:t>નહતી તો પણ એ સામન્ય માનવીની જેમજ પાણી પીતો હતો.</a:t>
            </a:r>
          </a:p>
          <a:p>
            <a:pPr>
              <a:buFontTx/>
              <a:buChar char="-"/>
            </a:pPr>
            <a:r>
              <a:rPr lang="gu-IN" dirty="0" smtClean="0"/>
              <a:t>ખરેખર એ તો અખો દિવસ પાણી પીતો હોવો જોઈએ.</a:t>
            </a:r>
          </a:p>
          <a:p>
            <a:pPr>
              <a:buFontTx/>
              <a:buChar char="-"/>
            </a:pPr>
            <a:r>
              <a:rPr lang="gu-IN" dirty="0" smtClean="0"/>
              <a:t>શરીરમાં પાણીનું પ્રમાણ જળવાઈ રહેવું જોઈએ.</a:t>
            </a:r>
          </a:p>
          <a:p>
            <a:pPr>
              <a:buFontTx/>
              <a:buChar char="-"/>
            </a:pPr>
            <a:r>
              <a:rPr lang="gu-IN" dirty="0" smtClean="0"/>
              <a:t>જો પાણી ઘટી જાય તો </a:t>
            </a:r>
            <a:r>
              <a:rPr lang="gu-IN" dirty="0" smtClean="0">
                <a:solidFill>
                  <a:srgbClr val="C00000"/>
                </a:solidFill>
              </a:rPr>
              <a:t>નીર્જલીકરણ</a:t>
            </a:r>
            <a:r>
              <a:rPr lang="gu-IN" dirty="0" smtClean="0"/>
              <a:t> જેવી પરિસ્થિતિ ઉદભવે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ઝાડા ઉલટી </a:t>
            </a:r>
            <a:r>
              <a:rPr lang="gu-IN" dirty="0" smtClean="0"/>
              <a:t>ના કિસ્સામાં શરીરમાં પાણી ખૂટી જાય છે.</a:t>
            </a:r>
          </a:p>
          <a:p>
            <a:pPr>
              <a:buFontTx/>
              <a:buChar char="-"/>
            </a:pPr>
            <a:r>
              <a:rPr lang="gu-IN" dirty="0" smtClean="0"/>
              <a:t>આથી દર્દી ને વધારે પાણી પીવાની સલાહ અપાય છે.</a:t>
            </a:r>
          </a:p>
          <a:p>
            <a:pPr>
              <a:buFontTx/>
              <a:buChar char="-"/>
            </a:pPr>
            <a:r>
              <a:rPr lang="gu-IN" dirty="0" smtClean="0"/>
              <a:t>શરીરમાં પાણી ખૂટે તો </a:t>
            </a:r>
            <a:r>
              <a:rPr lang="gu-IN" dirty="0" smtClean="0">
                <a:solidFill>
                  <a:srgbClr val="C00000"/>
                </a:solidFill>
              </a:rPr>
              <a:t>સમતુલાતંત્ર</a:t>
            </a:r>
            <a:r>
              <a:rPr lang="gu-IN" dirty="0" smtClean="0"/>
              <a:t> કાર્યશીલ બને છે.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પિચ્યુટરી ગ્રંથીમાંથી એન્ટીડાયુરેટીક હોર્મોન ઝરે છે.</a:t>
            </a:r>
          </a:p>
          <a:p>
            <a:pPr>
              <a:buFontTx/>
              <a:buChar char="-"/>
            </a:pPr>
            <a:r>
              <a:rPr lang="gu-IN" dirty="0" smtClean="0"/>
              <a:t>જેનાથી કીડની ક્રિયાશીલ બને છે.</a:t>
            </a:r>
          </a:p>
          <a:p>
            <a:pPr>
              <a:buFontTx/>
              <a:buChar char="-"/>
            </a:pPr>
            <a:r>
              <a:rPr lang="gu-IN" dirty="0" smtClean="0"/>
              <a:t>કિડનીમાંથી પાણી લોહીમાં ભળે છે.</a:t>
            </a:r>
          </a:p>
          <a:p>
            <a:pPr>
              <a:buFontTx/>
              <a:buChar char="-"/>
            </a:pPr>
            <a:r>
              <a:rPr lang="gu-IN" dirty="0" smtClean="0"/>
              <a:t>શરીરમાં પાણી ની અછત દુર થાય છે. પરંતુ આ તંત્ર અમુક મર્યાદા સુધીજ કામ કરે છે.</a:t>
            </a:r>
          </a:p>
          <a:p>
            <a:pPr>
              <a:buFont typeface="Arial" charset="0"/>
              <a:buChar char="•"/>
            </a:pPr>
            <a:r>
              <a:rPr lang="gu-IN" sz="3600" dirty="0" smtClean="0">
                <a:solidFill>
                  <a:schemeClr val="accent6"/>
                </a:solidFill>
              </a:rPr>
              <a:t>તરસ ના પ્રકાર :-</a:t>
            </a:r>
          </a:p>
          <a:p>
            <a:pPr>
              <a:buFontTx/>
              <a:buChar char="-"/>
            </a:pPr>
            <a:r>
              <a:rPr lang="gu-IN" dirty="0" smtClean="0"/>
              <a:t>તરસ કેમ લાગે તેના જવાબ માટે તરસ ના બે પ્રકાર વિશે જાણવું જરૂરી છે. 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સેમ્યુઅલ વુડ </a:t>
            </a:r>
            <a:r>
              <a:rPr lang="gu-IN" dirty="0" smtClean="0"/>
              <a:t>અને </a:t>
            </a:r>
            <a:r>
              <a:rPr lang="gu-IN" dirty="0" smtClean="0">
                <a:solidFill>
                  <a:srgbClr val="C00000"/>
                </a:solidFill>
              </a:rPr>
              <a:t>ગ્રીન વુડ </a:t>
            </a:r>
            <a:r>
              <a:rPr lang="gu-IN" dirty="0" smtClean="0"/>
              <a:t>તેના પુસ્તક </a:t>
            </a:r>
            <a:r>
              <a:rPr lang="gu-IN" dirty="0" smtClean="0">
                <a:solidFill>
                  <a:srgbClr val="C00000"/>
                </a:solidFill>
              </a:rPr>
              <a:t>“</a:t>
            </a:r>
            <a:r>
              <a:rPr lang="en-US" dirty="0" smtClean="0">
                <a:solidFill>
                  <a:srgbClr val="C00000"/>
                </a:solidFill>
              </a:rPr>
              <a:t>The word Of Psychology</a:t>
            </a:r>
            <a:r>
              <a:rPr lang="gu-IN" dirty="0" smtClean="0">
                <a:solidFill>
                  <a:srgbClr val="C00000"/>
                </a:solidFill>
              </a:rPr>
              <a:t>”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gu-IN" dirty="0" smtClean="0"/>
              <a:t>માં તરસના બે પ્રકાર આપ્યા છે.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gu-IN" dirty="0" smtClean="0">
                <a:solidFill>
                  <a:schemeClr val="accent6"/>
                </a:solidFill>
              </a:rPr>
              <a:t>કોષતર તૃષા </a:t>
            </a:r>
          </a:p>
          <a:p>
            <a:pPr marL="514350" indent="-514350">
              <a:buNone/>
            </a:pPr>
            <a:r>
              <a:rPr lang="gu-IN" dirty="0" smtClean="0"/>
              <a:t>               </a:t>
            </a:r>
            <a:r>
              <a:rPr lang="en-US" dirty="0" smtClean="0"/>
              <a:t>Extra Cellular </a:t>
            </a:r>
            <a:r>
              <a:rPr lang="en-US" dirty="0" err="1" smtClean="0"/>
              <a:t>Thist</a:t>
            </a:r>
            <a:endParaRPr lang="en-US" dirty="0" smtClean="0"/>
          </a:p>
          <a:p>
            <a:pPr marL="514350" indent="-514350" algn="just">
              <a:buFontTx/>
              <a:buChar char="-"/>
            </a:pPr>
            <a:r>
              <a:rPr lang="gu-IN" dirty="0" smtClean="0"/>
              <a:t>શરીરની </a:t>
            </a:r>
            <a:r>
              <a:rPr lang="gu-IN" dirty="0" smtClean="0">
                <a:solidFill>
                  <a:srgbClr val="C00000"/>
                </a:solidFill>
              </a:rPr>
              <a:t>પેશીજાલમા</a:t>
            </a:r>
            <a:r>
              <a:rPr lang="gu-IN" dirty="0" smtClean="0"/>
              <a:t> પ્રવાહી ખૂટી જાય ત્યારે વ્યક્તિને તરસ લાગે છે.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/>
              <a:t>ઉનાળામાં પરસેવો ખુબ નીકળે ત્યારે પેશીજાલ માં પ્રવાહી ખૂટે ત્યારે તરસ લાગે છે.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/>
              <a:t>ઝાડા ઉલટી થવાને કારણે શરીરની પેશીજાલમાં પપ્રવાહી ખૂટે છે.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/>
              <a:t>પેશીજાલ પોતાની </a:t>
            </a:r>
            <a:r>
              <a:rPr lang="gu-IN" dirty="0" smtClean="0">
                <a:solidFill>
                  <a:srgbClr val="C00000"/>
                </a:solidFill>
              </a:rPr>
              <a:t>પાણીની ઘટ </a:t>
            </a:r>
            <a:r>
              <a:rPr lang="gu-IN" dirty="0" smtClean="0"/>
              <a:t>પૂરી કરવા આજુબાજુની પેશીજાલ માંથી પ્રવાહી લઇ લે છે.આથી તરસ લાગતી હોય છે.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/>
              <a:t>ગરમીના દિવસોમાં </a:t>
            </a:r>
            <a:r>
              <a:rPr lang="gu-IN" dirty="0" smtClean="0">
                <a:solidFill>
                  <a:srgbClr val="C00000"/>
                </a:solidFill>
              </a:rPr>
              <a:t>આલ્કોહોલ કે બીયર </a:t>
            </a:r>
            <a:r>
              <a:rPr lang="gu-IN" dirty="0" smtClean="0"/>
              <a:t>પીવો સલામત નથી.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તરસ છીપાવવા ને બદલે તરસ વધે છે.</a:t>
            </a:r>
          </a:p>
          <a:p>
            <a:pPr>
              <a:buFontTx/>
              <a:buChar char="-"/>
            </a:pPr>
            <a:r>
              <a:rPr lang="gu-IN" dirty="0" smtClean="0"/>
              <a:t>કેટલાક લોકો </a:t>
            </a:r>
            <a:r>
              <a:rPr lang="gu-IN" dirty="0" smtClean="0">
                <a:solidFill>
                  <a:srgbClr val="C00000"/>
                </a:solidFill>
              </a:rPr>
              <a:t>પેપ્સી કે કોકાકોલા </a:t>
            </a:r>
            <a:r>
              <a:rPr lang="gu-IN" dirty="0" smtClean="0"/>
              <a:t>લઈને પોતાની તરસ છીપાવે છે.</a:t>
            </a:r>
          </a:p>
          <a:p>
            <a:pPr>
              <a:buFontTx/>
              <a:buChar char="-"/>
            </a:pPr>
            <a:r>
              <a:rPr lang="gu-IN" dirty="0" smtClean="0"/>
              <a:t>પાણી ઉત્તમ માર્ગ છે</a:t>
            </a:r>
            <a:r>
              <a:rPr lang="gu-IN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6"/>
                </a:solidFill>
              </a:rPr>
              <a:t>2. </a:t>
            </a:r>
            <a:r>
              <a:rPr lang="gu-IN" dirty="0" smtClean="0">
                <a:solidFill>
                  <a:schemeClr val="accent6"/>
                </a:solidFill>
              </a:rPr>
              <a:t>આંતર કોષીયતૃષા</a:t>
            </a:r>
          </a:p>
          <a:p>
            <a:pPr>
              <a:buFontTx/>
              <a:buChar char="-"/>
            </a:pPr>
            <a:r>
              <a:rPr lang="gu-IN" dirty="0" smtClean="0"/>
              <a:t>કેટલીકવાર શરીરના કોષોમાં </a:t>
            </a:r>
            <a:r>
              <a:rPr lang="gu-IN" dirty="0" smtClean="0">
                <a:solidFill>
                  <a:srgbClr val="C00000"/>
                </a:solidFill>
              </a:rPr>
              <a:t>પાણીની ઘટ </a:t>
            </a:r>
            <a:r>
              <a:rPr lang="gu-IN" dirty="0" smtClean="0"/>
              <a:t>ઊભી થાય છે.</a:t>
            </a:r>
          </a:p>
          <a:p>
            <a:pPr>
              <a:buFontTx/>
              <a:buChar char="-"/>
            </a:pPr>
            <a:r>
              <a:rPr lang="gu-IN" dirty="0" smtClean="0"/>
              <a:t>જયારે શરીરમાં રહેલા તત્વો </a:t>
            </a:r>
            <a:r>
              <a:rPr lang="gu-IN" dirty="0" smtClean="0">
                <a:solidFill>
                  <a:srgbClr val="C00000"/>
                </a:solidFill>
              </a:rPr>
              <a:t>સોડીયમ</a:t>
            </a:r>
            <a:r>
              <a:rPr lang="gu-IN" dirty="0" smtClean="0"/>
              <a:t> અને </a:t>
            </a:r>
            <a:r>
              <a:rPr lang="gu-IN" dirty="0" smtClean="0">
                <a:solidFill>
                  <a:srgbClr val="C00000"/>
                </a:solidFill>
              </a:rPr>
              <a:t>પોટેશિયમનું</a:t>
            </a:r>
            <a:r>
              <a:rPr lang="gu-IN" dirty="0" smtClean="0"/>
              <a:t> પ્રમાણ બરાબર જળવાતું નથી.</a:t>
            </a:r>
          </a:p>
          <a:p>
            <a:pPr>
              <a:buFontTx/>
              <a:buChar char="-"/>
            </a:pPr>
            <a:r>
              <a:rPr lang="gu-IN" dirty="0" smtClean="0"/>
              <a:t>આથી કોષોને શરીરમાં </a:t>
            </a:r>
            <a:r>
              <a:rPr lang="gu-IN" dirty="0" smtClean="0">
                <a:solidFill>
                  <a:srgbClr val="C00000"/>
                </a:solidFill>
              </a:rPr>
              <a:t>સમતુલન</a:t>
            </a:r>
            <a:r>
              <a:rPr lang="gu-IN" dirty="0" smtClean="0"/>
              <a:t> જાળવવા માટે વધારે પાણી છોડવું પડે છે.</a:t>
            </a:r>
          </a:p>
          <a:p>
            <a:pPr>
              <a:buFontTx/>
              <a:buChar char="-"/>
            </a:pPr>
            <a:r>
              <a:rPr lang="gu-IN" dirty="0" smtClean="0"/>
              <a:t>આથી કોષોમાં </a:t>
            </a:r>
            <a:r>
              <a:rPr lang="gu-IN" dirty="0" smtClean="0">
                <a:solidFill>
                  <a:srgbClr val="C00000"/>
                </a:solidFill>
              </a:rPr>
              <a:t>નીર્જીલીકરણ</a:t>
            </a:r>
            <a:r>
              <a:rPr lang="gu-IN" dirty="0" smtClean="0"/>
              <a:t> થાય છે.</a:t>
            </a:r>
            <a:endParaRPr lang="en-US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વ્યક્તિને આ રીતે તરસ લાગે છે. જેને </a:t>
            </a:r>
            <a:r>
              <a:rPr lang="gu-IN" dirty="0" smtClean="0">
                <a:solidFill>
                  <a:srgbClr val="C00000"/>
                </a:solidFill>
              </a:rPr>
              <a:t>આંતર કોષીયતૃષા</a:t>
            </a:r>
            <a:r>
              <a:rPr lang="gu-IN" dirty="0" smtClean="0"/>
              <a:t> કહે છે.</a:t>
            </a:r>
          </a:p>
          <a:p>
            <a:pPr>
              <a:buFontTx/>
              <a:buChar char="-"/>
            </a:pPr>
            <a:r>
              <a:rPr lang="gu-IN" dirty="0" smtClean="0"/>
              <a:t>ઘણી વખત વ્યક્તિ પાણી પીતો કેમ અટકી જાય છે?</a:t>
            </a:r>
          </a:p>
          <a:p>
            <a:pPr>
              <a:buFontTx/>
              <a:buChar char="-"/>
            </a:pPr>
            <a:r>
              <a:rPr lang="gu-IN" dirty="0" smtClean="0"/>
              <a:t>સંશોધકો (</a:t>
            </a:r>
            <a:r>
              <a:rPr lang="en-US" dirty="0" smtClean="0"/>
              <a:t>Researchers) </a:t>
            </a:r>
            <a:r>
              <a:rPr lang="gu-IN" dirty="0" smtClean="0"/>
              <a:t>માને છે કે </a:t>
            </a:r>
            <a:r>
              <a:rPr lang="gu-IN" dirty="0" smtClean="0">
                <a:solidFill>
                  <a:srgbClr val="C00000"/>
                </a:solidFill>
              </a:rPr>
              <a:t>મો, જઠર, </a:t>
            </a:r>
            <a:r>
              <a:rPr lang="gu-IN" dirty="0" smtClean="0"/>
              <a:t>અને </a:t>
            </a:r>
            <a:r>
              <a:rPr lang="gu-IN" dirty="0" smtClean="0">
                <a:solidFill>
                  <a:srgbClr val="C00000"/>
                </a:solidFill>
              </a:rPr>
              <a:t>આંતરડામાં</a:t>
            </a:r>
            <a:r>
              <a:rPr lang="gu-IN" dirty="0" smtClean="0"/>
              <a:t> એવું કોઈ </a:t>
            </a:r>
            <a:r>
              <a:rPr lang="gu-IN" dirty="0" smtClean="0">
                <a:solidFill>
                  <a:srgbClr val="C00000"/>
                </a:solidFill>
              </a:rPr>
              <a:t>નિયામક તંત્ર </a:t>
            </a:r>
            <a:r>
              <a:rPr lang="gu-IN" dirty="0" smtClean="0"/>
              <a:t>હોવું જોઈએ.</a:t>
            </a:r>
          </a:p>
          <a:p>
            <a:pPr>
              <a:buFontTx/>
              <a:buChar char="-"/>
            </a:pPr>
            <a:r>
              <a:rPr lang="gu-IN" dirty="0" smtClean="0"/>
              <a:t>જેને લીધે જરૂર પુરતું પાણી પીને આપણે અટકી જઈએ છીએ.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રોલ્સ અને અન્ય </a:t>
            </a:r>
            <a:r>
              <a:rPr lang="gu-IN" dirty="0" smtClean="0"/>
              <a:t>અભ્યાસીઓના માટે જઠર અને આંતરડામાં એવા </a:t>
            </a:r>
            <a:r>
              <a:rPr lang="gu-IN" dirty="0" smtClean="0">
                <a:solidFill>
                  <a:srgbClr val="C00000"/>
                </a:solidFill>
              </a:rPr>
              <a:t>આહવાહ્કો</a:t>
            </a:r>
            <a:r>
              <a:rPr lang="gu-IN" dirty="0" smtClean="0"/>
              <a:t> છે જે આપણને તરસ છીપાઈ ગઈ છે એવું જણાવે છે.</a:t>
            </a:r>
          </a:p>
          <a:p>
            <a:pPr>
              <a:buFontTx/>
              <a:buChar char="-"/>
            </a:pPr>
            <a:r>
              <a:rPr lang="gu-IN" dirty="0" smtClean="0"/>
              <a:t>આથી આપણે પાણી પિતા બંધ થઇ જઈએ છીએ.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gu-IN" dirty="0" smtClean="0">
                <a:solidFill>
                  <a:schemeClr val="bg1"/>
                </a:solidFill>
              </a:rPr>
              <a:t>ભૂખ </a:t>
            </a:r>
            <a:r>
              <a:rPr lang="en-US" dirty="0" smtClean="0">
                <a:solidFill>
                  <a:schemeClr val="bg1"/>
                </a:solidFill>
              </a:rPr>
              <a:t>(Hunger)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/>
          </a:solidFill>
        </p:spPr>
        <p:txBody>
          <a:bodyPr/>
          <a:lstStyle/>
          <a:p>
            <a:pPr>
              <a:buFont typeface="Arial" charset="0"/>
              <a:buChar char="•"/>
            </a:pPr>
            <a:r>
              <a:rPr lang="gu-IN" dirty="0" smtClean="0"/>
              <a:t>પ્રસ્તાવના 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ભૂખ બધાને લાગે છે કોઈ વ્યક્તિ ખોરાક વગર રહી શકતો નથી.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આપણા ત્યાં કહેવત છે </a:t>
            </a:r>
          </a:p>
          <a:p>
            <a:pPr>
              <a:buNone/>
            </a:pPr>
            <a:r>
              <a:rPr lang="gu-IN" dirty="0" smtClean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                 </a:t>
            </a:r>
            <a:r>
              <a:rPr lang="gu-IN" dirty="0" smtClean="0"/>
              <a:t>“પેટ કરાવે વેઠ”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ભૂખ લાગે ત્યારે આપણું મન માનસિક રીતે વિચલિત બનતું હોય છે. ચેન ના પડે.</a:t>
            </a:r>
          </a:p>
          <a:p>
            <a:pPr>
              <a:buNone/>
            </a:pPr>
            <a:r>
              <a:rPr lang="gu-IN" dirty="0" smtClean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                    </a:t>
            </a:r>
            <a:r>
              <a:rPr lang="gu-IN" dirty="0" smtClean="0"/>
              <a:t>“ભૂખે ભજન ના થાય”</a:t>
            </a:r>
          </a:p>
          <a:p>
            <a:pPr>
              <a:buNone/>
            </a:pPr>
            <a:r>
              <a:rPr lang="gu-IN" dirty="0" smtClean="0">
                <a:solidFill>
                  <a:schemeClr val="bg1"/>
                </a:solidFill>
              </a:rPr>
              <a:t>- ભૂખ કેમ લગતી હશે? ભૂખનો સંતોષ ક્યારે થાય?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/>
          </a:solidFill>
        </p:spPr>
        <p:txBody>
          <a:bodyPr/>
          <a:lstStyle/>
          <a:p>
            <a:pPr>
              <a:buFont typeface="Arial" charset="0"/>
              <a:buChar char="•"/>
            </a:pPr>
            <a:r>
              <a:rPr lang="gu-IN" dirty="0" smtClean="0"/>
              <a:t>ભૂખના શારીરિક આધારો:-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ભૂખ લાગે ત્યારે શરીરની અંદર શું થતું હશે.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તે બાબતે આપણે વિગતવાર ચર્ચા નીચે મુજબ જોઈશું.</a:t>
            </a:r>
          </a:p>
          <a:p>
            <a:pPr>
              <a:buFont typeface="Arial" charset="0"/>
              <a:buChar char="•"/>
            </a:pPr>
            <a:r>
              <a:rPr lang="gu-IN" dirty="0" smtClean="0"/>
              <a:t>ભૂખના પ્રેરણમાં હાઈપોથેલેમશનો ફાળો:-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ભૂખ વિષેના સંશોધનો જણાવે છે કે હાઈપોથેલેમસ ભૂખના પ્રેરણમાં ખુબ મહત્વનું છે. </a:t>
            </a:r>
            <a:r>
              <a:rPr lang="gu-IN" dirty="0" smtClean="0"/>
              <a:t>(સ્ટેફન્સ ૧૯૮૮ )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હાઈપોથેલેમસ બે વિભાગો ભૂખના વર્તન અંગે ખુબ અગત્યના છે.</a:t>
            </a:r>
          </a:p>
          <a:p>
            <a:pPr marL="514350" indent="-514350" algn="ctr">
              <a:buAutoNum type="arabicPeriod"/>
            </a:pPr>
            <a:r>
              <a:rPr lang="gu-IN" dirty="0" smtClean="0"/>
              <a:t>લેટરલ હાઈપોથેલેમસ (LH)</a:t>
            </a:r>
          </a:p>
          <a:p>
            <a:pPr marL="514350" indent="-514350" algn="ctr">
              <a:buAutoNum type="arabicPeriod"/>
            </a:pPr>
            <a:r>
              <a:rPr lang="gu-IN" dirty="0" smtClean="0"/>
              <a:t>વેન્ટ્રામીડીયલ </a:t>
            </a:r>
            <a:r>
              <a:rPr lang="gu-IN" dirty="0" smtClean="0"/>
              <a:t>હાઈપોથેલેમસ </a:t>
            </a:r>
            <a:r>
              <a:rPr lang="gu-IN" dirty="0" smtClean="0"/>
              <a:t>(VMH)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801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પ્રાથમિક ઈરણો Primary Drives</vt:lpstr>
      <vt:lpstr>Slide 2</vt:lpstr>
      <vt:lpstr>Slide 3</vt:lpstr>
      <vt:lpstr>Slide 4</vt:lpstr>
      <vt:lpstr>Slide 5</vt:lpstr>
      <vt:lpstr>Slide 6</vt:lpstr>
      <vt:lpstr>Slide 7</vt:lpstr>
      <vt:lpstr>ભૂખ (Hunger)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પ્રાથમિક ઈરણો Primary Drives</dc:title>
  <dc:creator>LENOVO</dc:creator>
  <cp:lastModifiedBy>LENOVO</cp:lastModifiedBy>
  <cp:revision>10</cp:revision>
  <dcterms:created xsi:type="dcterms:W3CDTF">2006-08-16T00:00:00Z</dcterms:created>
  <dcterms:modified xsi:type="dcterms:W3CDTF">2021-10-26T05:52:29Z</dcterms:modified>
</cp:coreProperties>
</file>