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10/25/2021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600199"/>
          </a:xfrm>
          <a:solidFill>
            <a:schemeClr val="accent2"/>
          </a:solidFill>
        </p:spPr>
        <p:txBody>
          <a:bodyPr/>
          <a:lstStyle/>
          <a:p>
            <a:r>
              <a:rPr lang="gu-IN" dirty="0" smtClean="0"/>
              <a:t>માસ્લોની જરૂરિયાત શ્રેણીક્રમ</a:t>
            </a:r>
            <a:br>
              <a:rPr lang="gu-IN" dirty="0" smtClean="0"/>
            </a:br>
            <a:r>
              <a:rPr lang="en-US" dirty="0" smtClean="0"/>
              <a:t>Maslow’s Hierarchy of Needs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676400"/>
            <a:ext cx="9144000" cy="5181600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l"/>
            <a:r>
              <a:rPr lang="gu-IN" sz="3600" dirty="0" smtClean="0">
                <a:solidFill>
                  <a:schemeClr val="tx1"/>
                </a:solidFill>
              </a:rPr>
              <a:t>*પ્રસ્તાવના 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માનવવાદી મનોવૈજ્ઞાનિક </a:t>
            </a:r>
            <a:r>
              <a:rPr lang="gu-IN" dirty="0" smtClean="0">
                <a:solidFill>
                  <a:srgbClr val="FF0000"/>
                </a:solidFill>
              </a:rPr>
              <a:t>આબ્રાહમ માસ્લો 1970 </a:t>
            </a:r>
            <a:r>
              <a:rPr lang="gu-IN" dirty="0" smtClean="0">
                <a:solidFill>
                  <a:schemeClr val="bg1"/>
                </a:solidFill>
              </a:rPr>
              <a:t>દ્વારા માનવ પ્રેરણનો સિધ્ધાંત રજુ થયો.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આ સિધ્ધાંત </a:t>
            </a:r>
            <a:r>
              <a:rPr lang="gu-IN" dirty="0" smtClean="0">
                <a:solidFill>
                  <a:srgbClr val="FF0000"/>
                </a:solidFill>
              </a:rPr>
              <a:t>તાણ ઘટાડો </a:t>
            </a:r>
            <a:r>
              <a:rPr lang="gu-IN" dirty="0" smtClean="0">
                <a:solidFill>
                  <a:schemeClr val="bg1"/>
                </a:solidFill>
              </a:rPr>
              <a:t>અને </a:t>
            </a:r>
            <a:r>
              <a:rPr lang="gu-IN" dirty="0" smtClean="0">
                <a:solidFill>
                  <a:srgbClr val="FF0000"/>
                </a:solidFill>
              </a:rPr>
              <a:t>તાણ વધારાના </a:t>
            </a:r>
            <a:r>
              <a:rPr lang="gu-IN" dirty="0" smtClean="0">
                <a:solidFill>
                  <a:schemeClr val="bg1"/>
                </a:solidFill>
              </a:rPr>
              <a:t>સિધ્ધાંત ને સમજાવે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માનવીની જરૂરતો કે પ્રેરણોમાં વૈવિધ્ય જોવા મળે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કેટલીક જરૂરતો જીવન જીવવા માટે આવશ્યક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 વ્યક્તિ સ્વમાન વિના જીવી શકે ખરા પરંતુ તે હવા-પાણી ખોરાક વિના જીવી શકે નહી.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r>
              <a:rPr lang="gu-IN" dirty="0" smtClean="0"/>
              <a:t>સ્થાન નિયંત્રણ 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પ્રેરિત વર્તનમાં અપેક્ષાનું મહત્વ </a:t>
            </a:r>
            <a:r>
              <a:rPr lang="gu-IN" dirty="0" smtClean="0">
                <a:solidFill>
                  <a:srgbClr val="00B050"/>
                </a:solidFill>
              </a:rPr>
              <a:t>જુલીયન રોટર </a:t>
            </a:r>
            <a:r>
              <a:rPr lang="gu-IN" dirty="0" smtClean="0">
                <a:solidFill>
                  <a:srgbClr val="C00000"/>
                </a:solidFill>
              </a:rPr>
              <a:t>દ્વારા તેના સામાજિક સિધ્ધાંત </a:t>
            </a:r>
            <a:r>
              <a:rPr lang="gu-IN" dirty="0" smtClean="0">
                <a:solidFill>
                  <a:srgbClr val="00B050"/>
                </a:solidFill>
              </a:rPr>
              <a:t>1954</a:t>
            </a:r>
            <a:r>
              <a:rPr lang="gu-IN" dirty="0" smtClean="0">
                <a:solidFill>
                  <a:srgbClr val="C00000"/>
                </a:solidFill>
              </a:rPr>
              <a:t> દ્વારા રજુ થયું.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રોટર ના માટે અમુક વ્યક્તિ અમુક વર્તનમાં વ્યસ્ત રહેશે એ </a:t>
            </a:r>
            <a:r>
              <a:rPr lang="gu-IN" dirty="0" smtClean="0">
                <a:solidFill>
                  <a:srgbClr val="00B050"/>
                </a:solidFill>
              </a:rPr>
              <a:t>બે ઘટકો </a:t>
            </a:r>
            <a:r>
              <a:rPr lang="gu-IN" dirty="0" smtClean="0">
                <a:solidFill>
                  <a:srgbClr val="C00000"/>
                </a:solidFill>
              </a:rPr>
              <a:t>દ્વારા નક્કી થાય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ધ્યેય મેળવવાની અપેક્ષા જેમકે </a:t>
            </a:r>
            <a:r>
              <a:rPr lang="gu-IN" dirty="0" smtClean="0">
                <a:solidFill>
                  <a:srgbClr val="00B050"/>
                </a:solidFill>
              </a:rPr>
              <a:t>પ્રથમ વર્ગ </a:t>
            </a:r>
            <a:r>
              <a:rPr lang="gu-IN" dirty="0" smtClean="0">
                <a:solidFill>
                  <a:srgbClr val="C00000"/>
                </a:solidFill>
              </a:rPr>
              <a:t>મેળવવો તેને પ્રવૃત્તિ અનુસરે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વ્યક્તિગત મુલ્ય તેને અંતર્ગત મેળવવું.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ભાવિની અપેક્ષા ઉદભવ - ભૂતકાલીન પ્રબલન ઈતિહાસ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વ્યક્તિ પાસે બે પ્રકારના નિયંત્રણ હોય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00B050"/>
                </a:solidFill>
              </a:rPr>
              <a:t>1. આંતરિક નિયંત્રણ 2. બાહ્ય નિયંત્રણ </a:t>
            </a:r>
          </a:p>
          <a:p>
            <a:pPr>
              <a:buNone/>
            </a:pPr>
            <a:r>
              <a:rPr lang="gu-IN" dirty="0" smtClean="0"/>
              <a:t>●</a:t>
            </a:r>
            <a:r>
              <a:rPr lang="gu-IN" dirty="0" smtClean="0"/>
              <a:t> ઉપસંહાર 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rgbClr val="0070C0"/>
          </a:solidFill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gu-IN" dirty="0" smtClean="0">
              <a:solidFill>
                <a:schemeClr val="bg1"/>
              </a:solidFill>
            </a:endParaRP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કોઈ આપણી </a:t>
            </a:r>
            <a:r>
              <a:rPr lang="gu-IN" sz="3600" dirty="0" smtClean="0">
                <a:solidFill>
                  <a:srgbClr val="FF0000"/>
                </a:solidFill>
              </a:rPr>
              <a:t>પ્રશંસા</a:t>
            </a:r>
            <a:r>
              <a:rPr lang="gu-IN" sz="3600" dirty="0" smtClean="0">
                <a:solidFill>
                  <a:schemeClr val="bg1"/>
                </a:solidFill>
              </a:rPr>
              <a:t> ના કરે તો ચાલે પરંતુ લાંબો સમય ભૂખ્યા કે તરસ્યા રહી શકાય નહિ.</a:t>
            </a: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માસ્લો એ </a:t>
            </a:r>
            <a:r>
              <a:rPr lang="gu-IN" sz="3600" dirty="0" smtClean="0">
                <a:solidFill>
                  <a:srgbClr val="FF0000"/>
                </a:solidFill>
              </a:rPr>
              <a:t>જરૂરિયાત શ્રેણીક્રમ </a:t>
            </a:r>
            <a:r>
              <a:rPr lang="gu-IN" sz="3600" dirty="0" smtClean="0">
                <a:solidFill>
                  <a:schemeClr val="bg1"/>
                </a:solidFill>
              </a:rPr>
              <a:t>રજુ કર્યો.</a:t>
            </a: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તેમને સૌથી તળિયે </a:t>
            </a:r>
            <a:r>
              <a:rPr lang="gu-IN" sz="3600" dirty="0" smtClean="0">
                <a:solidFill>
                  <a:srgbClr val="FF0000"/>
                </a:solidFill>
              </a:rPr>
              <a:t>શારીરિક જરૂરિયાત </a:t>
            </a:r>
            <a:r>
              <a:rPr lang="gu-IN" sz="3600" dirty="0" smtClean="0">
                <a:solidFill>
                  <a:schemeClr val="bg1"/>
                </a:solidFill>
              </a:rPr>
              <a:t>ને ગોઠવી છે.</a:t>
            </a: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કારણકે સૌથી પહેલા દરેક મનુષ્યને આ જરૂરિયાત સંતોષવી પડે છે.</a:t>
            </a: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આપણા માં એ કહેવત છે કે </a:t>
            </a:r>
            <a:r>
              <a:rPr lang="gu-IN" sz="3600" dirty="0" smtClean="0">
                <a:solidFill>
                  <a:srgbClr val="FF0000"/>
                </a:solidFill>
              </a:rPr>
              <a:t>“ભૂખે ભજન ના થાય.”</a:t>
            </a:r>
          </a:p>
          <a:p>
            <a:pPr algn="just">
              <a:buFontTx/>
              <a:buChar char="-"/>
            </a:pPr>
            <a:r>
              <a:rPr lang="gu-IN" sz="3600" dirty="0" smtClean="0">
                <a:solidFill>
                  <a:schemeClr val="bg1"/>
                </a:solidFill>
              </a:rPr>
              <a:t>ત્યાર બાદ માસ્લોએ બીજી ઉચ્ચ કક્ષાની જરૂરિયાત શ્રેણીક્ર્મ ગોઠવ્યો.</a:t>
            </a:r>
            <a:endParaRPr lang="en-IN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sosceles Triangle 3"/>
          <p:cNvSpPr/>
          <p:nvPr/>
        </p:nvSpPr>
        <p:spPr>
          <a:xfrm>
            <a:off x="2514600" y="457200"/>
            <a:ext cx="6248400" cy="6096000"/>
          </a:xfrm>
          <a:prstGeom prst="triangle">
            <a:avLst>
              <a:gd name="adj" fmla="val 50000"/>
            </a:avLst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6" name="Rectangle 15"/>
          <p:cNvSpPr/>
          <p:nvPr/>
        </p:nvSpPr>
        <p:spPr>
          <a:xfrm>
            <a:off x="3200400" y="5791200"/>
            <a:ext cx="5029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dirty="0" smtClean="0"/>
              <a:t>શારીરિક જરૂરતો</a:t>
            </a:r>
          </a:p>
          <a:p>
            <a:pPr algn="ctr"/>
            <a:r>
              <a:rPr lang="gu-IN" dirty="0" smtClean="0"/>
              <a:t>ખોરાક,પાણી,હવા,ઊંઘ</a:t>
            </a:r>
            <a:endParaRPr lang="en-IN" dirty="0"/>
          </a:p>
        </p:txBody>
      </p:sp>
      <p:sp>
        <p:nvSpPr>
          <p:cNvPr id="17" name="Rectangle 16"/>
          <p:cNvSpPr/>
          <p:nvPr/>
        </p:nvSpPr>
        <p:spPr>
          <a:xfrm>
            <a:off x="3657600" y="4800600"/>
            <a:ext cx="38862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dirty="0" smtClean="0"/>
              <a:t>સલામતીની જરૂરતો</a:t>
            </a:r>
          </a:p>
          <a:p>
            <a:pPr algn="ctr"/>
            <a:r>
              <a:rPr lang="gu-IN" dirty="0" smtClean="0"/>
              <a:t>સલામતી અને સુરક્ષાની જરૂરત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4267200" y="3886200"/>
            <a:ext cx="2971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dirty="0" smtClean="0"/>
              <a:t>પ્રેમની જરૂરતો</a:t>
            </a:r>
          </a:p>
          <a:p>
            <a:pPr algn="ctr"/>
            <a:r>
              <a:rPr lang="gu-IN" dirty="0" smtClean="0"/>
              <a:t>પ્રેમ મેળવવો અને પ્રેમ કરવો</a:t>
            </a:r>
            <a:endParaRPr lang="en-IN" dirty="0"/>
          </a:p>
        </p:txBody>
      </p:sp>
      <p:sp>
        <p:nvSpPr>
          <p:cNvPr id="19" name="Rectangle 18"/>
          <p:cNvSpPr/>
          <p:nvPr/>
        </p:nvSpPr>
        <p:spPr>
          <a:xfrm>
            <a:off x="4648200" y="2819400"/>
            <a:ext cx="2057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dirty="0" smtClean="0"/>
              <a:t>આત્મ ગૌરવ</a:t>
            </a:r>
          </a:p>
          <a:p>
            <a:pPr algn="ctr"/>
            <a:r>
              <a:rPr lang="gu-IN" dirty="0" smtClean="0"/>
              <a:t>ક્ષમતા પ્રાપ્ત કરવી, માન મેળવવું </a:t>
            </a:r>
            <a:endParaRPr lang="en-IN" dirty="0"/>
          </a:p>
        </p:txBody>
      </p:sp>
      <p:sp>
        <p:nvSpPr>
          <p:cNvPr id="20" name="Rectangle 19"/>
          <p:cNvSpPr/>
          <p:nvPr/>
        </p:nvSpPr>
        <p:spPr>
          <a:xfrm>
            <a:off x="5181600" y="1295400"/>
            <a:ext cx="9144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dirty="0" smtClean="0"/>
              <a:t>સ્વ આવિષ્કાર </a:t>
            </a:r>
          </a:p>
        </p:txBody>
      </p:sp>
      <p:pic>
        <p:nvPicPr>
          <p:cNvPr id="1026" name="Picture 2" descr="C:\Users\LENOVO\Desktop\abrahm meslow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77950"/>
            <a:ext cx="3124200" cy="4102100"/>
          </a:xfrm>
          <a:prstGeom prst="rect">
            <a:avLst/>
          </a:prstGeom>
          <a:noFill/>
        </p:spPr>
      </p:pic>
      <p:sp>
        <p:nvSpPr>
          <p:cNvPr id="22" name="Oval 21"/>
          <p:cNvSpPr/>
          <p:nvPr/>
        </p:nvSpPr>
        <p:spPr>
          <a:xfrm>
            <a:off x="6248400" y="304800"/>
            <a:ext cx="2895600" cy="13716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gu-IN" sz="2400" dirty="0" smtClean="0">
                <a:solidFill>
                  <a:schemeClr val="bg1"/>
                </a:solidFill>
              </a:rPr>
              <a:t>જરૂરીયાત શ્રેણીક્રમનો સિધ્ધાંત </a:t>
            </a:r>
            <a:endParaRPr lang="en-IN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gu-IN" sz="2400" dirty="0" smtClean="0"/>
              <a:t>1.શારીરિક જરૂરિયાત </a:t>
            </a:r>
          </a:p>
          <a:p>
            <a:pPr>
              <a:buFontTx/>
              <a:buChar char="-"/>
            </a:pPr>
            <a:r>
              <a:rPr lang="gu-IN" sz="2400" dirty="0" smtClean="0">
                <a:solidFill>
                  <a:schemeClr val="bg1"/>
                </a:solidFill>
              </a:rPr>
              <a:t>આપણી કેટલીક જૈવીય જરૂરિયાત છે.</a:t>
            </a:r>
          </a:p>
          <a:p>
            <a:pPr>
              <a:buNone/>
            </a:pPr>
            <a:r>
              <a:rPr lang="gu-IN" sz="2400" dirty="0" smtClean="0"/>
              <a:t>  </a:t>
            </a:r>
            <a:r>
              <a:rPr lang="gu-IN" sz="2400" dirty="0" smtClean="0">
                <a:solidFill>
                  <a:srgbClr val="C00000"/>
                </a:solidFill>
              </a:rPr>
              <a:t>દા.ત. ભૂખ, તરસ, ઊંઘ</a:t>
            </a:r>
          </a:p>
          <a:p>
            <a:pPr>
              <a:buNone/>
            </a:pPr>
            <a:r>
              <a:rPr lang="gu-IN" sz="2400" dirty="0" smtClean="0"/>
              <a:t>2. સલામતીની જરૂરિયાત </a:t>
            </a:r>
          </a:p>
          <a:p>
            <a:pPr>
              <a:buFontTx/>
              <a:buChar char="-"/>
            </a:pPr>
            <a:r>
              <a:rPr lang="gu-IN" sz="2400" dirty="0" smtClean="0">
                <a:solidFill>
                  <a:schemeClr val="bg1"/>
                </a:solidFill>
              </a:rPr>
              <a:t>સલામતીની જરૂરિયાત આપણને વર્તન માટે પ્રેરિત કરે છે.</a:t>
            </a:r>
          </a:p>
          <a:p>
            <a:pPr>
              <a:buNone/>
            </a:pPr>
            <a:r>
              <a:rPr lang="gu-IN" sz="2400" dirty="0" smtClean="0"/>
              <a:t>૩. પ્રેમની જરૂરિયાત </a:t>
            </a:r>
          </a:p>
          <a:p>
            <a:pPr>
              <a:buFontTx/>
              <a:buChar char="-"/>
            </a:pPr>
            <a:r>
              <a:rPr lang="gu-IN" sz="2400" dirty="0" smtClean="0">
                <a:solidFill>
                  <a:schemeClr val="bg1"/>
                </a:solidFill>
              </a:rPr>
              <a:t>વ્યક્તિ ચિંતામાં ના હોય ત્યારે એ લગાવની જરૂરિયાતનો સંતોષ મેળવી શકે છે.</a:t>
            </a:r>
          </a:p>
          <a:p>
            <a:pPr>
              <a:buNone/>
            </a:pPr>
            <a:r>
              <a:rPr lang="gu-IN" sz="2400" dirty="0" smtClean="0"/>
              <a:t>4. આત્મ ગૌરવ</a:t>
            </a:r>
          </a:p>
          <a:p>
            <a:pPr>
              <a:buFontTx/>
              <a:buChar char="-"/>
            </a:pPr>
            <a:r>
              <a:rPr lang="gu-IN" sz="2400" dirty="0" smtClean="0">
                <a:solidFill>
                  <a:schemeClr val="bg1"/>
                </a:solidFill>
              </a:rPr>
              <a:t>આપણા અંદર દરેક પ્રકાર ની શક્તિ કૌશલ્ય હોય ત્યારે આત્મ ગૌરવ અનુભવીએ છીએ.</a:t>
            </a:r>
          </a:p>
          <a:p>
            <a:pPr>
              <a:buNone/>
            </a:pPr>
            <a:r>
              <a:rPr lang="gu-IN" sz="2400" dirty="0" smtClean="0"/>
              <a:t>5. સ્વ આવિષ્કાર</a:t>
            </a:r>
          </a:p>
          <a:p>
            <a:pPr>
              <a:buNone/>
            </a:pPr>
            <a:r>
              <a:rPr lang="gu-IN" sz="2400" dirty="0" smtClean="0">
                <a:solidFill>
                  <a:schemeClr val="bg1"/>
                </a:solidFill>
              </a:rPr>
              <a:t>- અહી વ્યક્તિ પોતાની શક્તિનું પપ્રગટીકરણ કરવા ઈચ્છે છે. માનવી માત્ર ભૂખ તરસ થી જ દોરતો નથી પરંતુ તેને કંઇક કરવું છે.</a:t>
            </a:r>
          </a:p>
          <a:p>
            <a:pPr>
              <a:buNone/>
            </a:pPr>
            <a:endParaRPr lang="gu-IN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gu-IN" dirty="0" smtClean="0"/>
              <a:t>સંશોધનો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માસ્લો પોતીકાપણું અને પ્રેમની જરૂરિયાત વિષે સમર્થન મળી રહે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બઉમેસ્ટર અને લેરી 1955 </a:t>
            </a:r>
            <a:r>
              <a:rPr lang="gu-IN" dirty="0" smtClean="0">
                <a:solidFill>
                  <a:schemeClr val="bg1"/>
                </a:solidFill>
              </a:rPr>
              <a:t>ના માટે પોતીકાપણાની જરૂરતની પૂર્તિ, તંદુરસ્તી, સમાયોજન અને ક્ષેમકુશળતાની લાગણી પર અસર કરે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સુખ વિષેના સંશોધન જણાવે છે કે આનંદ પ્રાપ્ત કરવાનું ચાવી રૂપ ઘટક થોડાક ઊંચા સ્થાન માટે ઝૂઝતા રહેવામાંથી મળે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200 વિદ્યાર્થીઓને </a:t>
            </a:r>
            <a:r>
              <a:rPr lang="gu-IN" dirty="0" smtClean="0">
                <a:solidFill>
                  <a:schemeClr val="bg1"/>
                </a:solidFill>
              </a:rPr>
              <a:t>લઈને પૂછવામાં આવ્યું કે તેઓ પોતાનું મૂલ્યાંકન કરે છે તેમાં સુખ દુખ અને પછી સ્વાર્થી નિસ્વાર્થીપણા ની દ્રષ્ટીએ મૂલ્યાંકન કરવાનું હતું.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પરિણામો દર્શાવે છે કે જે લોકોએ પોતાને </a:t>
            </a:r>
            <a:r>
              <a:rPr lang="gu-IN" dirty="0" smtClean="0">
                <a:solidFill>
                  <a:srgbClr val="FF0000"/>
                </a:solidFill>
              </a:rPr>
              <a:t>નિસ્વાર્થી</a:t>
            </a:r>
            <a:r>
              <a:rPr lang="gu-IN" dirty="0" smtClean="0">
                <a:solidFill>
                  <a:schemeClr val="bg1"/>
                </a:solidFill>
              </a:rPr>
              <a:t> ગણાવ્યા હતા તેઓ </a:t>
            </a:r>
            <a:r>
              <a:rPr lang="gu-IN" dirty="0" smtClean="0">
                <a:solidFill>
                  <a:srgbClr val="FF0000"/>
                </a:solidFill>
              </a:rPr>
              <a:t>સુખી</a:t>
            </a:r>
            <a:r>
              <a:rPr lang="gu-IN" dirty="0" smtClean="0">
                <a:solidFill>
                  <a:schemeClr val="bg1"/>
                </a:solidFill>
              </a:rPr>
              <a:t> જણાતા હતા.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પરંતુ જેઓ પોતાને </a:t>
            </a:r>
            <a:r>
              <a:rPr lang="gu-IN" dirty="0" smtClean="0">
                <a:solidFill>
                  <a:srgbClr val="FF0000"/>
                </a:solidFill>
              </a:rPr>
              <a:t>સ્વાર્થી</a:t>
            </a:r>
            <a:r>
              <a:rPr lang="gu-IN" dirty="0" smtClean="0">
                <a:solidFill>
                  <a:schemeClr val="bg1"/>
                </a:solidFill>
              </a:rPr>
              <a:t> ગણાવ્યા હતા તેઓ </a:t>
            </a:r>
            <a:r>
              <a:rPr lang="gu-IN" dirty="0" smtClean="0">
                <a:solidFill>
                  <a:srgbClr val="FF0000"/>
                </a:solidFill>
              </a:rPr>
              <a:t>દુખી</a:t>
            </a:r>
            <a:r>
              <a:rPr lang="gu-IN" dirty="0" smtClean="0">
                <a:solidFill>
                  <a:schemeClr val="bg1"/>
                </a:solidFill>
              </a:rPr>
              <a:t> જણાતા હતા.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માસ્લોનો સિધ્ધાંત એ એક પ્રભાવશાળી ઉપચાર પદ્ધતિ તરીકે મુલવવામાં આવે છે. શિક્ષણ માટે પણ તેનું મુલ્ય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માસ્લોના માટે માણસની જન્મજાત જરૂરિયાત વૃદ્ધિ પામવાની અને પોતાની શક્તિનો મહત્તમ ઉપયોગ કરવાની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ઘણા મનોવૈજ્ઞાનિકને માસ્લો ની આ બાબત ગમી ગઈ.  </a:t>
            </a: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gu-IN" dirty="0" smtClean="0"/>
              <a:t>આધુનીક </a:t>
            </a:r>
            <a:r>
              <a:rPr lang="gu-IN" dirty="0" smtClean="0"/>
              <a:t>સંશોધન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1999 </a:t>
            </a:r>
            <a:r>
              <a:rPr lang="gu-IN" dirty="0" smtClean="0">
                <a:solidFill>
                  <a:schemeClr val="bg1"/>
                </a:solidFill>
              </a:rPr>
              <a:t>ના એક ભારતીય સંશોધન પ્રમાણે માસ્લોની શ્રેણી આપણા </a:t>
            </a:r>
            <a:r>
              <a:rPr lang="gu-IN" dirty="0" smtClean="0">
                <a:solidFill>
                  <a:srgbClr val="FF0000"/>
                </a:solidFill>
              </a:rPr>
              <a:t>સાંખ્ય દર્શન </a:t>
            </a:r>
            <a:r>
              <a:rPr lang="gu-IN" dirty="0" smtClean="0">
                <a:solidFill>
                  <a:schemeClr val="bg1"/>
                </a:solidFill>
              </a:rPr>
              <a:t>પરથી આવી હોય તેવો સંભવ છે. </a:t>
            </a:r>
            <a:r>
              <a:rPr lang="gu-IN" dirty="0" smtClean="0"/>
              <a:t>(ચિત્તરાંજન એન. દફ્તુર, IAAP, 1999</a:t>
            </a:r>
            <a:r>
              <a:rPr lang="gu-IN" dirty="0" smtClean="0"/>
              <a:t>)</a:t>
            </a:r>
            <a:endParaRPr lang="gu-IN" dirty="0" smtClean="0"/>
          </a:p>
          <a:p>
            <a:pPr>
              <a:buNone/>
            </a:pPr>
            <a:r>
              <a:rPr lang="gu-IN" sz="2400" dirty="0" smtClean="0"/>
              <a:t>●  </a:t>
            </a:r>
            <a:r>
              <a:rPr lang="gu-IN" dirty="0" smtClean="0"/>
              <a:t>પ્રેરણા વિષે આધુનિક અભિગમ 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આધુનિક સંશોધકો પ્રેરણામાં સામન્ય સિધ્ધાંત રચવામાં રસ ધરાવતા નથી.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સંશોધકો પ્રેરણાના જૈવીય, બોધનાત્મક, વાર્તનીક, સામાજિક અને સાંસ્કૃતિક ઘટકો અંગે સંશોધન કરતા હોય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chemeClr val="bg1"/>
                </a:solidFill>
              </a:rPr>
              <a:t>આ સંશોધકો પ્રેરિત વર્તનમાં સંશોધન કરવામાં રસ ધરાવે છે</a:t>
            </a:r>
            <a:r>
              <a:rPr lang="gu-IN" dirty="0" smtClean="0">
                <a:solidFill>
                  <a:schemeClr val="bg1"/>
                </a:solidFill>
              </a:rPr>
              <a:t>.</a:t>
            </a:r>
          </a:p>
          <a:p>
            <a:pPr algn="just">
              <a:buNone/>
            </a:pPr>
            <a:r>
              <a:rPr lang="gu-IN" smtClean="0"/>
              <a:t>●ઉપસંહાર </a:t>
            </a:r>
            <a:endParaRPr lang="gu-IN" dirty="0" smtClean="0">
              <a:solidFill>
                <a:schemeClr val="bg1"/>
              </a:solidFill>
            </a:endParaRPr>
          </a:p>
          <a:p>
            <a:pPr algn="just">
              <a:buNone/>
            </a:pPr>
            <a:endParaRPr lang="en-IN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solidFill>
            <a:schemeClr val="bg2">
              <a:lumMod val="50000"/>
            </a:schemeClr>
          </a:solidFill>
        </p:spPr>
        <p:txBody>
          <a:bodyPr>
            <a:normAutofit fontScale="90000"/>
          </a:bodyPr>
          <a:lstStyle/>
          <a:p>
            <a:r>
              <a:rPr lang="gu-IN" dirty="0" smtClean="0"/>
              <a:t>સામાજિક બોધાત્મક સિધ્ધાંત </a:t>
            </a:r>
            <a:br>
              <a:rPr lang="gu-IN" dirty="0" smtClean="0"/>
            </a:br>
            <a:r>
              <a:rPr lang="en-US" dirty="0" smtClean="0"/>
              <a:t>Social Cognitive Theory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gu-IN" dirty="0" smtClean="0"/>
              <a:t>પ્રસ્તાવના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પ્રેરણાના સામાજિક બોધનાત્મક સિધ્ધાંતને સમજવા માટે જરૂરીયાતોની અમુક અવસ્થા સમજવી પડે.</a:t>
            </a:r>
          </a:p>
          <a:p>
            <a:pPr>
              <a:buNone/>
            </a:pPr>
            <a:r>
              <a:rPr lang="gu-IN" dirty="0" smtClean="0">
                <a:solidFill>
                  <a:srgbClr val="C00000"/>
                </a:solidFill>
              </a:rPr>
              <a:t> </a:t>
            </a:r>
            <a:r>
              <a:rPr lang="gu-IN" dirty="0" smtClean="0">
                <a:solidFill>
                  <a:srgbClr val="C00000"/>
                </a:solidFill>
              </a:rPr>
              <a:t>   </a:t>
            </a:r>
            <a:r>
              <a:rPr lang="gu-IN" dirty="0" smtClean="0">
                <a:solidFill>
                  <a:schemeClr val="accent3">
                    <a:lumMod val="75000"/>
                  </a:schemeClr>
                </a:solidFill>
              </a:rPr>
              <a:t>દા.ત. સામાજિક સંદર્ભો અપર્યાપ્ત હોય ત્યારે તમે એકલા પડી જાવ છો.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કેટલાક લોકો </a:t>
            </a:r>
            <a:r>
              <a:rPr lang="gu-IN" dirty="0" smtClean="0">
                <a:solidFill>
                  <a:schemeClr val="accent3">
                    <a:lumMod val="75000"/>
                  </a:schemeClr>
                </a:solidFill>
              </a:rPr>
              <a:t>બહિર્મુખી</a:t>
            </a:r>
            <a:r>
              <a:rPr lang="gu-IN" dirty="0" smtClean="0">
                <a:solidFill>
                  <a:srgbClr val="C00000"/>
                </a:solidFill>
              </a:rPr>
              <a:t> હોય છે. વિશાળ મિત્ર વર્તુળ હોય.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એક બીજા ના મિત્રવર્તુળ માં </a:t>
            </a:r>
            <a:r>
              <a:rPr lang="gu-IN" dirty="0" smtClean="0">
                <a:solidFill>
                  <a:schemeClr val="accent3">
                    <a:lumMod val="75000"/>
                  </a:schemeClr>
                </a:solidFill>
              </a:rPr>
              <a:t>પ્રેમની આપલે</a:t>
            </a:r>
            <a:r>
              <a:rPr lang="gu-IN" dirty="0" smtClean="0">
                <a:solidFill>
                  <a:srgbClr val="C00000"/>
                </a:solidFill>
              </a:rPr>
              <a:t> પણ થાય છે.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gu-IN" sz="3600" dirty="0" smtClean="0"/>
              <a:t>આત્મલક્ષી પ્રેરણા:-</a:t>
            </a:r>
          </a:p>
          <a:p>
            <a:pPr>
              <a:buFontTx/>
              <a:buChar char="-"/>
            </a:pPr>
            <a:endParaRPr lang="gu-IN" dirty="0" smtClean="0">
              <a:solidFill>
                <a:srgbClr val="C00000"/>
              </a:solidFill>
            </a:endParaRP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સામાજિક બોધનાત્મક સિધ્ધાંત જણાવે છે કે માનવ પ્રેરણા </a:t>
            </a:r>
            <a:r>
              <a:rPr lang="gu-IN" dirty="0" smtClean="0">
                <a:solidFill>
                  <a:srgbClr val="00B050"/>
                </a:solidFill>
              </a:rPr>
              <a:t>વસ્તુલક્ષી વાસ્તવિકતા </a:t>
            </a:r>
            <a:r>
              <a:rPr lang="gu-IN" dirty="0" smtClean="0">
                <a:solidFill>
                  <a:srgbClr val="C00000"/>
                </a:solidFill>
              </a:rPr>
              <a:t>માંથી આવતી નથી.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તેમના </a:t>
            </a:r>
            <a:r>
              <a:rPr lang="gu-IN" dirty="0" smtClean="0">
                <a:solidFill>
                  <a:srgbClr val="00B050"/>
                </a:solidFill>
              </a:rPr>
              <a:t>આત્મલક્ષી</a:t>
            </a:r>
            <a:r>
              <a:rPr lang="gu-IN" dirty="0" smtClean="0">
                <a:solidFill>
                  <a:srgbClr val="C00000"/>
                </a:solidFill>
              </a:rPr>
              <a:t> અર્થઘટન માંથી આવે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દરેક વ્યક્તિનું વર્તન તેના વિચારથી </a:t>
            </a:r>
            <a:r>
              <a:rPr lang="gu-IN" dirty="0" smtClean="0">
                <a:solidFill>
                  <a:srgbClr val="00B050"/>
                </a:solidFill>
              </a:rPr>
              <a:t>નિયંત્રિત</a:t>
            </a:r>
            <a:r>
              <a:rPr lang="gu-IN" dirty="0" smtClean="0">
                <a:solidFill>
                  <a:srgbClr val="C00000"/>
                </a:solidFill>
              </a:rPr>
              <a:t> હોય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આપણા દરેક પરિણામ આપણા પ્રયત્નો ને લીધે આવ્યા હોય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C00000"/>
                </a:solidFill>
              </a:rPr>
              <a:t>બોધનાત્મક અભિગમ માં </a:t>
            </a:r>
            <a:r>
              <a:rPr lang="gu-IN" dirty="0" smtClean="0">
                <a:solidFill>
                  <a:srgbClr val="00B050"/>
                </a:solidFill>
              </a:rPr>
              <a:t>કાલ્પનિક ભાવી </a:t>
            </a:r>
            <a:r>
              <a:rPr lang="gu-IN" dirty="0" smtClean="0">
                <a:solidFill>
                  <a:srgbClr val="C00000"/>
                </a:solidFill>
              </a:rPr>
              <a:t>બનાવોથી વર્તન વધારે પ્રેરિત હોય છે.</a:t>
            </a:r>
            <a:endParaRPr lang="en-IN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658</Words>
  <Application>Microsoft Office PowerPoint</Application>
  <PresentationFormat>On-screen Show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માસ્લોની જરૂરિયાત શ્રેણીક્રમ Maslow’s Hierarchy of Needs </vt:lpstr>
      <vt:lpstr>Slide 2</vt:lpstr>
      <vt:lpstr>Slide 3</vt:lpstr>
      <vt:lpstr>Slide 4</vt:lpstr>
      <vt:lpstr>Slide 5</vt:lpstr>
      <vt:lpstr>Slide 6</vt:lpstr>
      <vt:lpstr>Slide 7</vt:lpstr>
      <vt:lpstr>સામાજિક બોધાત્મક સિધ્ધાંત  Social Cognitive Theory</vt:lpstr>
      <vt:lpstr>Slide 9</vt:lpstr>
      <vt:lpstr>Slide 10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માસ્લોની જરૂરિયાત શ્રેણીક્રમ Maslow’s Hierarchy of Needs </dc:title>
  <dc:creator>LENOVO</dc:creator>
  <cp:lastModifiedBy>LENOVO</cp:lastModifiedBy>
  <cp:revision>13</cp:revision>
  <dcterms:created xsi:type="dcterms:W3CDTF">2006-08-16T00:00:00Z</dcterms:created>
  <dcterms:modified xsi:type="dcterms:W3CDTF">2021-10-25T05:50:37Z</dcterms:modified>
</cp:coreProperties>
</file>