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2" r:id="rId1"/>
  </p:sldMasterIdLst>
  <p:notesMasterIdLst>
    <p:notesMasterId r:id="rId6"/>
  </p:notesMasterIdLst>
  <p:sldIdLst>
    <p:sldId id="256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D8B55B-BBEF-45E3-A2A9-345DD232CF9D}" type="datetimeFigureOut">
              <a:rPr lang="en-US" smtClean="0"/>
              <a:pPr/>
              <a:t>01/09/2023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40AF7F-436B-4026-AB89-24BEEB540AF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gu-IN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40AF7F-436B-4026-AB89-24BEEB540AF6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01/09/2023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01/09/2023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01/09/2023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01/09/2023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01/09/2023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01/09/2023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01/09/2023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01/09/2023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01/09/2023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01/09/2023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01/09/2023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01/09/2023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0"/>
            <a:ext cx="8763000" cy="4038601"/>
          </a:xfrm>
        </p:spPr>
        <p:txBody>
          <a:bodyPr>
            <a:normAutofit/>
          </a:bodyPr>
          <a:lstStyle/>
          <a:p>
            <a:pPr algn="ctr"/>
            <a:r>
              <a:rPr lang="gu-IN" sz="3600" dirty="0" smtClean="0">
                <a:solidFill>
                  <a:srgbClr val="7030A0"/>
                </a:solidFill>
              </a:rPr>
              <a:t>   ડૉ.જગદીશચંદ્ર.આર.માછી</a:t>
            </a:r>
            <a:r>
              <a:rPr lang="en-US" sz="3600" dirty="0" smtClean="0">
                <a:solidFill>
                  <a:srgbClr val="7030A0"/>
                </a:solidFill>
              </a:rPr>
              <a:t/>
            </a:r>
            <a:br>
              <a:rPr lang="en-US" sz="3600" dirty="0" smtClean="0">
                <a:solidFill>
                  <a:srgbClr val="7030A0"/>
                </a:solidFill>
              </a:rPr>
            </a:br>
            <a:r>
              <a:rPr lang="gu-IN" sz="3600" dirty="0" smtClean="0">
                <a:solidFill>
                  <a:srgbClr val="7030A0"/>
                </a:solidFill>
              </a:rPr>
              <a:t> સંસ્કૃત વિભાગ</a:t>
            </a:r>
            <a:r>
              <a:rPr lang="en-US" sz="3600" dirty="0" smtClean="0">
                <a:solidFill>
                  <a:srgbClr val="7030A0"/>
                </a:solidFill>
              </a:rPr>
              <a:t> </a:t>
            </a:r>
            <a:br>
              <a:rPr lang="en-US" sz="3600" dirty="0" smtClean="0">
                <a:solidFill>
                  <a:srgbClr val="7030A0"/>
                </a:solidFill>
              </a:rPr>
            </a:br>
            <a:r>
              <a:rPr lang="gu-IN" sz="3600" dirty="0" smtClean="0">
                <a:solidFill>
                  <a:srgbClr val="7030A0"/>
                </a:solidFill>
              </a:rPr>
              <a:t>      વાય એસ આર્ટસ એન્ડ કે એસ શાહ    કોમર્સ કોલેજ, દેવગઢ બારિયા.     </a:t>
            </a:r>
            <a:r>
              <a:rPr lang="en-US" sz="3600" dirty="0" smtClean="0">
                <a:solidFill>
                  <a:srgbClr val="7030A0"/>
                </a:solidFill>
              </a:rPr>
              <a:t> </a:t>
            </a:r>
            <a:endParaRPr lang="en-US" sz="3600" dirty="0">
              <a:solidFill>
                <a:srgbClr val="7030A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876800"/>
            <a:ext cx="6400800" cy="1295400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8006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gu-IN" dirty="0" smtClean="0"/>
              <a:t>બી.એ સેમે-૨ </a:t>
            </a:r>
            <a:br>
              <a:rPr lang="gu-IN" dirty="0" smtClean="0"/>
            </a:br>
            <a:r>
              <a:rPr lang="gu-IN" dirty="0" smtClean="0"/>
              <a:t>સંસ્કૃત EC-1 -૧૧૧</a:t>
            </a:r>
            <a:br>
              <a:rPr lang="gu-IN" dirty="0" smtClean="0"/>
            </a:br>
            <a:r>
              <a:rPr lang="gu-IN" dirty="0" smtClean="0"/>
              <a:t>વાલ્મીકી વિરચિત સુન્દરકાંડ</a:t>
            </a:r>
            <a:br>
              <a:rPr lang="gu-IN" dirty="0" smtClean="0"/>
            </a:br>
            <a:r>
              <a:rPr lang="gu-IN" dirty="0" smtClean="0"/>
              <a:t>નિયત સર્ગ</a:t>
            </a:r>
            <a:br>
              <a:rPr lang="gu-IN" dirty="0" smtClean="0"/>
            </a:br>
            <a:r>
              <a:rPr lang="gu-IN" dirty="0" smtClean="0"/>
              <a:t> ૧૦,૧૩,૧૪,૧૮,૧૯,૨૦,૨૬, 30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-685800"/>
            <a:ext cx="8458200" cy="7848600"/>
          </a:xfrm>
        </p:spPr>
        <p:txBody>
          <a:bodyPr>
            <a:normAutofit fontScale="90000"/>
          </a:bodyPr>
          <a:lstStyle/>
          <a:p>
            <a:r>
              <a:rPr lang="hi-IN" u="sng" dirty="0" smtClean="0"/>
              <a:t/>
            </a:r>
            <a:br>
              <a:rPr lang="hi-IN" u="sng" dirty="0" smtClean="0"/>
            </a:br>
            <a:r>
              <a:rPr lang="gu-IN" u="sng" dirty="0" smtClean="0"/>
              <a:t> </a:t>
            </a:r>
            <a:br>
              <a:rPr lang="gu-IN" u="sng" dirty="0" smtClean="0"/>
            </a:br>
            <a:r>
              <a:rPr lang="gu-IN" u="sng" dirty="0" smtClean="0"/>
              <a:t>  </a:t>
            </a:r>
            <a:br>
              <a:rPr lang="gu-IN" u="sng" dirty="0" smtClean="0"/>
            </a:br>
            <a:r>
              <a:rPr lang="gu-IN" u="sng" dirty="0" smtClean="0"/>
              <a:t> યુનીટ- ૧. </a:t>
            </a:r>
            <a:r>
              <a:rPr lang="gu-IN" dirty="0" smtClean="0"/>
              <a:t/>
            </a:r>
            <a:br>
              <a:rPr lang="gu-IN" dirty="0" smtClean="0"/>
            </a:br>
            <a:r>
              <a:rPr lang="gu-IN" dirty="0" smtClean="0"/>
              <a:t>  </a:t>
            </a:r>
            <a:r>
              <a:rPr lang="gu-IN" sz="2700" dirty="0" smtClean="0"/>
              <a:t>સર્ગ-૧૦,૧૩,૧૮ અનુવાદ સમજુતી સાથે સર્ગમાંઆવતા પ્રશ્નો.</a:t>
            </a:r>
            <a:r>
              <a:rPr lang="gu-IN" sz="3100" dirty="0" smtClean="0"/>
              <a:t/>
            </a:r>
            <a:br>
              <a:rPr lang="gu-IN" sz="3100" dirty="0" smtClean="0"/>
            </a:br>
            <a:r>
              <a:rPr lang="gu-IN" sz="3100" dirty="0" smtClean="0"/>
              <a:t> </a:t>
            </a:r>
            <a:r>
              <a:rPr lang="gu-IN" u="sng" dirty="0" smtClean="0"/>
              <a:t>યુનીટ- ૨. </a:t>
            </a:r>
            <a:r>
              <a:rPr lang="gu-IN" dirty="0" smtClean="0"/>
              <a:t/>
            </a:r>
            <a:br>
              <a:rPr lang="gu-IN" dirty="0" smtClean="0"/>
            </a:br>
            <a:r>
              <a:rPr lang="gu-IN" dirty="0" smtClean="0"/>
              <a:t>  </a:t>
            </a:r>
            <a:r>
              <a:rPr lang="gu-IN" sz="2700" dirty="0" smtClean="0"/>
              <a:t>સર્ગ-૧૯,૨૦,૨૬,30 અનુવાદ સમજુતી સાથે સર્ગમાંઆવતા પ્રશ્નો.</a:t>
            </a:r>
            <a:r>
              <a:rPr lang="gu-IN" sz="4800" dirty="0" smtClean="0"/>
              <a:t/>
            </a:r>
            <a:br>
              <a:rPr lang="gu-IN" sz="4800" dirty="0" smtClean="0"/>
            </a:br>
            <a:r>
              <a:rPr lang="gu-IN" sz="4800" dirty="0" smtClean="0"/>
              <a:t> </a:t>
            </a:r>
            <a:r>
              <a:rPr lang="gu-IN" u="sng" dirty="0" smtClean="0"/>
              <a:t>યુનીટ- ૩.</a:t>
            </a:r>
            <a:r>
              <a:rPr lang="gu-IN" dirty="0" smtClean="0"/>
              <a:t> </a:t>
            </a:r>
            <a:r>
              <a:rPr lang="gu-IN" sz="2700" dirty="0" smtClean="0"/>
              <a:t>રામાયણમાં પ્રકૃતિ નિરૂપણ,</a:t>
            </a:r>
            <a:br>
              <a:rPr lang="gu-IN" sz="2700" dirty="0" smtClean="0"/>
            </a:br>
            <a:r>
              <a:rPr lang="gu-IN" sz="2700" dirty="0" smtClean="0"/>
              <a:t>                 રામકથાની  ઐતિહાસીકતા,</a:t>
            </a:r>
            <a:br>
              <a:rPr lang="gu-IN" sz="2700" dirty="0" smtClean="0"/>
            </a:br>
            <a:r>
              <a:rPr lang="gu-IN" sz="2700" dirty="0" smtClean="0"/>
              <a:t>                 વાલ્મીકિની ઉપમાઓ. </a:t>
            </a:r>
            <a:br>
              <a:rPr lang="gu-IN" sz="2700" dirty="0" smtClean="0"/>
            </a:br>
            <a:r>
              <a:rPr lang="gu-IN" sz="2700" dirty="0" smtClean="0"/>
              <a:t>                 સુન્દરકાંડનાં સૂચિત પાત્રો.</a:t>
            </a:r>
            <a:r>
              <a:rPr lang="gu-IN" dirty="0" smtClean="0"/>
              <a:t/>
            </a:r>
            <a:br>
              <a:rPr lang="gu-IN" dirty="0" smtClean="0"/>
            </a:br>
            <a:r>
              <a:rPr lang="gu-IN" sz="3100" dirty="0" smtClean="0"/>
              <a:t>       </a:t>
            </a:r>
            <a:r>
              <a:rPr lang="gu-IN" sz="2200" u="sng" dirty="0" smtClean="0"/>
              <a:t>વ્યાકરણ</a:t>
            </a:r>
            <a:r>
              <a:rPr lang="gu-IN" sz="2200" dirty="0" smtClean="0"/>
              <a:t>- </a:t>
            </a:r>
            <a:r>
              <a:rPr lang="hi-IN" sz="2200" dirty="0" smtClean="0"/>
              <a:t>अकारान्त अने आकारान्त </a:t>
            </a:r>
            <a:r>
              <a:rPr lang="gu-IN" sz="2200" dirty="0" smtClean="0"/>
              <a:t>શબ્દોના તેમજ </a:t>
            </a:r>
            <a:r>
              <a:rPr lang="hi-IN" sz="2200" dirty="0" smtClean="0"/>
              <a:t>असमद् ,युष्मद </a:t>
            </a:r>
            <a:r>
              <a:rPr lang="gu-IN" sz="2200" dirty="0" smtClean="0"/>
              <a:t> </a:t>
            </a:r>
            <a:r>
              <a:rPr lang="hi-IN" sz="2200" dirty="0" smtClean="0"/>
              <a:t>,तद </a:t>
            </a:r>
            <a:r>
              <a:rPr lang="gu-IN" sz="2200" dirty="0" smtClean="0"/>
              <a:t>સર્વનામની તૃતીયા  વિભક્તિનાંરૂપો  સાથે  </a:t>
            </a:r>
            <a:r>
              <a:rPr lang="hi-IN" sz="2200" dirty="0" smtClean="0"/>
              <a:t>पूज् गम् (गच्छ) </a:t>
            </a:r>
            <a:r>
              <a:rPr lang="gu-IN" sz="2200" dirty="0" smtClean="0"/>
              <a:t>ધાતુના વર્તમાનકાળ  રૂપો</a:t>
            </a:r>
            <a:r>
              <a:rPr lang="hi-IN" sz="2200" dirty="0" smtClean="0"/>
              <a:t> </a:t>
            </a:r>
            <a:r>
              <a:rPr lang="gu-IN" sz="2200" dirty="0" smtClean="0"/>
              <a:t>સાથે</a:t>
            </a:r>
            <a:r>
              <a:rPr lang="hi-IN" sz="2200" dirty="0" smtClean="0"/>
              <a:t> सह</a:t>
            </a:r>
            <a:r>
              <a:rPr lang="gu-IN" sz="2200" dirty="0" smtClean="0"/>
              <a:t> અવ્યયનોપ્રયોગ.  </a:t>
            </a:r>
            <a:r>
              <a:rPr lang="gu-IN" sz="2700" dirty="0" smtClean="0"/>
              <a:t/>
            </a:r>
            <a:br>
              <a:rPr lang="gu-IN" sz="2700" dirty="0" smtClean="0"/>
            </a:br>
            <a:r>
              <a:rPr lang="gu-IN" dirty="0" smtClean="0"/>
              <a:t>  </a:t>
            </a:r>
            <a:br>
              <a:rPr lang="gu-IN" dirty="0" smtClean="0"/>
            </a:b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735762"/>
          </a:xfrm>
        </p:spPr>
        <p:txBody>
          <a:bodyPr>
            <a:normAutofit/>
          </a:bodyPr>
          <a:lstStyle/>
          <a:p>
            <a:r>
              <a:rPr lang="gu-IN" u="sng" dirty="0" smtClean="0"/>
              <a:t>યુનીટ -૪ </a:t>
            </a:r>
            <a:r>
              <a:rPr lang="gu-IN" dirty="0" smtClean="0"/>
              <a:t/>
            </a:r>
            <a:br>
              <a:rPr lang="gu-IN" dirty="0" smtClean="0"/>
            </a:br>
            <a:r>
              <a:rPr lang="gu-IN" dirty="0" smtClean="0"/>
              <a:t>  </a:t>
            </a:r>
            <a:r>
              <a:rPr lang="gu-IN" sz="2700" dirty="0" smtClean="0"/>
              <a:t>રામાયણ કથા પરિચય.(સાતેય કાંડ)</a:t>
            </a:r>
            <a:br>
              <a:rPr lang="gu-IN" sz="2700" dirty="0" smtClean="0"/>
            </a:br>
            <a:r>
              <a:rPr lang="gu-IN" sz="2700" dirty="0" smtClean="0"/>
              <a:t>   કૌંચ વધ પ્રસંગ. </a:t>
            </a:r>
            <a:br>
              <a:rPr lang="gu-IN" sz="2700" dirty="0" smtClean="0"/>
            </a:br>
            <a:r>
              <a:rPr lang="gu-IN" sz="2700" dirty="0" smtClean="0"/>
              <a:t>   વાલ્મીકિ પરિચય.</a:t>
            </a:r>
            <a:br>
              <a:rPr lang="gu-IN" sz="2700" dirty="0" smtClean="0"/>
            </a:br>
            <a:r>
              <a:rPr lang="gu-IN" sz="2700" dirty="0" smtClean="0"/>
              <a:t>   રામાયણનાંપાત્રો. રામ, સીતા, લક્ષ્મણ    રાવણ </a:t>
            </a:r>
            <a:r>
              <a:rPr lang="gu-IN" sz="3600" dirty="0" smtClean="0"/>
              <a:t/>
            </a:r>
            <a:br>
              <a:rPr lang="gu-IN" sz="3600" dirty="0" smtClean="0"/>
            </a:br>
            <a:r>
              <a:rPr lang="gu-IN" dirty="0" smtClean="0"/>
              <a:t/>
            </a:r>
            <a:br>
              <a:rPr lang="gu-IN" dirty="0" smtClean="0"/>
            </a:br>
            <a:r>
              <a:rPr lang="gu-IN" dirty="0" smtClean="0"/>
              <a:t/>
            </a:r>
            <a:br>
              <a:rPr lang="gu-IN" dirty="0" smtClean="0"/>
            </a:br>
            <a:r>
              <a:rPr lang="gu-IN" dirty="0" smtClean="0"/>
              <a:t>    </a:t>
            </a:r>
            <a:br>
              <a:rPr lang="gu-IN" dirty="0" smtClean="0"/>
            </a:br>
            <a:r>
              <a:rPr lang="gu-IN" dirty="0" smtClean="0"/>
              <a:t>              ધન્યવાદ.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119</TotalTime>
  <Words>6</Words>
  <Application>Microsoft Office PowerPoint</Application>
  <PresentationFormat>On-screen Show (4:3)</PresentationFormat>
  <Paragraphs>5</Paragraphs>
  <Slides>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Concourse</vt:lpstr>
      <vt:lpstr>   ડૉ.જગદીશચંદ્ર.આર.માછી  સંસ્કૃત વિભાગ        વાય એસ આર્ટસ એન્ડ કે એસ શાહ    કોમર્સ કોલેજ, દેવગઢ બારિયા.      </vt:lpstr>
      <vt:lpstr>  બી.એ સેમે-૨  સંસ્કૃત EC-1 -૧૧૧ વાલ્મીકી વિરચિત સુન્દરકાંડ નિયત સર્ગ  ૧૦,૧૩,૧૪,૧૮,૧૯,૨૦,૨૬, 30     </vt:lpstr>
      <vt:lpstr>       યુનીટ- ૧.    સર્ગ-૧૦,૧૩,૧૮ અનુવાદ સમજુતી સાથે સર્ગમાંઆવતા પ્રશ્નો.  યુનીટ- ૨.    સર્ગ-૧૯,૨૦,૨૬,30 અનુવાદ સમજુતી સાથે સર્ગમાંઆવતા પ્રશ્નો.  યુનીટ- ૩. રામાયણમાં પ્રકૃતિ નિરૂપણ,                  રામકથાની  ઐતિહાસીકતા,                  વાલ્મીકિની ઉપમાઓ.                   સુન્દરકાંડનાં સૂચિત પાત્રો.        વ્યાકરણ- अकारान्त अने आकारान्त શબ્દોના તેમજ असमद् ,युष्मद  ,तद સર્વનામની તૃતીયા  વિભક્તિનાંરૂપો  સાથે  पूज् गम् (गच्छ) ધાતુના વર્તમાનકાળ  રૂપો સાથે सह અવ્યયનોપ્રયોગ.      </vt:lpstr>
      <vt:lpstr>યુનીટ -૪    રામાયણ કથા પરિચય.(સાતેય કાંડ)    કૌંચ વધ પ્રસંગ.     વાલ્મીકિ પરિચય.    રામાયણનાંપાત્રો. રામ, સીતા, લક્ષ્મણ    રાવણ                       ધન્યવાદ.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DR. JAGDISH R MACHHI SANSKRIT DEPARATMENT  Y S ARTS AND K S SHAH COMM.COLLEGE  DEVGADH  BARIA</dc:title>
  <dc:creator>MICROSOFT</dc:creator>
  <cp:lastModifiedBy>MICROSOFT</cp:lastModifiedBy>
  <cp:revision>22</cp:revision>
  <dcterms:created xsi:type="dcterms:W3CDTF">2006-08-16T00:00:00Z</dcterms:created>
  <dcterms:modified xsi:type="dcterms:W3CDTF">2023-01-09T07:13:31Z</dcterms:modified>
</cp:coreProperties>
</file>