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800600"/>
          </a:xfrm>
        </p:spPr>
        <p:txBody>
          <a:bodyPr>
            <a:normAutofit/>
          </a:bodyPr>
          <a:lstStyle/>
          <a:p>
            <a:r>
              <a:rPr lang="en-US" b="1" dirty="0" smtClean="0">
                <a:solidFill>
                  <a:srgbClr val="00B0F0"/>
                </a:solidFill>
                <a:effectLst>
                  <a:outerShdw blurRad="38100" dist="38100" dir="2700000" algn="tl">
                    <a:srgbClr val="000000">
                      <a:alpha val="43137"/>
                    </a:srgbClr>
                  </a:outerShdw>
                </a:effectLst>
              </a:rPr>
              <a:t>JOSEPH ANDREWS</a:t>
            </a:r>
            <a:r>
              <a:rPr lang="en-US" b="1" dirty="0" smtClean="0">
                <a:solidFill>
                  <a:srgbClr val="FFC000"/>
                </a:solidFill>
                <a:effectLst>
                  <a:outerShdw blurRad="38100" dist="38100" dir="2700000" algn="tl">
                    <a:srgbClr val="000000">
                      <a:alpha val="43137"/>
                    </a:srgbClr>
                  </a:outerShdw>
                </a:effectLst>
              </a:rPr>
              <a:t/>
            </a:r>
            <a:br>
              <a:rPr lang="en-US" b="1" dirty="0" smtClean="0">
                <a:solidFill>
                  <a:srgbClr val="FFC000"/>
                </a:solidFill>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BY</a:t>
            </a:r>
            <a:br>
              <a:rPr lang="en-US" b="1" dirty="0" smtClean="0">
                <a:effectLst>
                  <a:outerShdw blurRad="38100" dist="38100" dir="2700000" algn="tl">
                    <a:srgbClr val="000000">
                      <a:alpha val="43137"/>
                    </a:srgbClr>
                  </a:outerShdw>
                </a:effectLst>
              </a:rPr>
            </a:br>
            <a:r>
              <a:rPr lang="en-US" b="1" dirty="0" smtClean="0">
                <a:solidFill>
                  <a:schemeClr val="accent5">
                    <a:lumMod val="75000"/>
                  </a:schemeClr>
                </a:solidFill>
                <a:effectLst>
                  <a:outerShdw blurRad="38100" dist="38100" dir="2700000" algn="tl">
                    <a:srgbClr val="000000">
                      <a:alpha val="43137"/>
                    </a:srgbClr>
                  </a:outerShdw>
                </a:effectLst>
              </a:rPr>
              <a:t>HENRY FIELDING</a:t>
            </a:r>
            <a:endParaRPr lang="en-US" dirty="0">
              <a:solidFill>
                <a:schemeClr val="accent5">
                  <a:lumMod val="75000"/>
                </a:schemeClr>
              </a:solidFill>
            </a:endParaRPr>
          </a:p>
        </p:txBody>
      </p:sp>
      <p:sp>
        <p:nvSpPr>
          <p:cNvPr id="3" name="Subtitle 2"/>
          <p:cNvSpPr>
            <a:spLocks noGrp="1"/>
          </p:cNvSpPr>
          <p:nvPr>
            <p:ph type="subTitle" idx="1"/>
          </p:nvPr>
        </p:nvSpPr>
        <p:spPr>
          <a:xfrm>
            <a:off x="0" y="4343400"/>
            <a:ext cx="9144000" cy="2514600"/>
          </a:xfrm>
        </p:spPr>
        <p:txBody>
          <a:bodyPr>
            <a:normAutofit/>
          </a:bodyPr>
          <a:lstStyle/>
          <a:p>
            <a:pPr algn="r"/>
            <a:endParaRPr lang="en-US" sz="1800" b="1" dirty="0" smtClean="0">
              <a:solidFill>
                <a:srgbClr val="C00000"/>
              </a:solidFill>
              <a:effectLst>
                <a:outerShdw blurRad="38100" dist="38100" dir="2700000" algn="tl">
                  <a:srgbClr val="000000">
                    <a:alpha val="43137"/>
                  </a:srgbClr>
                </a:outerShdw>
              </a:effectLst>
              <a:latin typeface="Cambria" pitchFamily="18" charset="0"/>
              <a:ea typeface="Batang" pitchFamily="18" charset="-127"/>
            </a:endParaRPr>
          </a:p>
          <a:p>
            <a:pPr algn="r"/>
            <a:endParaRPr lang="en-US" sz="1800" b="1" dirty="0" smtClean="0">
              <a:solidFill>
                <a:srgbClr val="C00000"/>
              </a:solidFill>
              <a:effectLst>
                <a:outerShdw blurRad="38100" dist="38100" dir="2700000" algn="tl">
                  <a:srgbClr val="000000">
                    <a:alpha val="43137"/>
                  </a:srgbClr>
                </a:outerShdw>
              </a:effectLst>
              <a:latin typeface="Cambria" pitchFamily="18" charset="0"/>
              <a:ea typeface="Batang" pitchFamily="18" charset="-127"/>
            </a:endParaRPr>
          </a:p>
          <a:p>
            <a:pPr algn="r"/>
            <a:r>
              <a:rPr lang="en-US" sz="1800" b="1" dirty="0" smtClean="0">
                <a:solidFill>
                  <a:schemeClr val="bg2">
                    <a:lumMod val="25000"/>
                  </a:schemeClr>
                </a:solidFill>
                <a:effectLst>
                  <a:outerShdw blurRad="38100" dist="38100" dir="2700000" algn="tl">
                    <a:srgbClr val="000000">
                      <a:alpha val="43137"/>
                    </a:srgbClr>
                  </a:outerShdw>
                </a:effectLst>
                <a:latin typeface="Cambria" pitchFamily="18" charset="0"/>
                <a:ea typeface="Batang" pitchFamily="18" charset="-127"/>
              </a:rPr>
              <a:t>DR. K. J. PARMAR</a:t>
            </a:r>
          </a:p>
          <a:p>
            <a:pPr algn="r"/>
            <a:r>
              <a:rPr lang="en-US" sz="1800" b="1" dirty="0" smtClean="0">
                <a:solidFill>
                  <a:schemeClr val="bg2">
                    <a:lumMod val="25000"/>
                  </a:schemeClr>
                </a:solidFill>
                <a:effectLst>
                  <a:outerShdw blurRad="38100" dist="38100" dir="2700000" algn="tl">
                    <a:srgbClr val="000000">
                      <a:alpha val="43137"/>
                    </a:srgbClr>
                  </a:outerShdw>
                </a:effectLst>
                <a:latin typeface="Cambria" pitchFamily="18" charset="0"/>
                <a:ea typeface="Batang" pitchFamily="18" charset="-127"/>
              </a:rPr>
              <a:t>ASSISTANT PROFESSOR</a:t>
            </a:r>
          </a:p>
          <a:p>
            <a:pPr algn="r"/>
            <a:r>
              <a:rPr lang="en-US" sz="1800" b="1" dirty="0" smtClean="0">
                <a:solidFill>
                  <a:schemeClr val="bg2">
                    <a:lumMod val="25000"/>
                  </a:schemeClr>
                </a:solidFill>
                <a:effectLst>
                  <a:outerShdw blurRad="38100" dist="38100" dir="2700000" algn="tl">
                    <a:srgbClr val="000000">
                      <a:alpha val="43137"/>
                    </a:srgbClr>
                  </a:outerShdw>
                </a:effectLst>
                <a:latin typeface="Cambria" pitchFamily="18" charset="0"/>
                <a:ea typeface="Batang" pitchFamily="18" charset="-127"/>
              </a:rPr>
              <a:t>Y. S. ARTS &amp; K. S. SHAH COMMERCE COLLEGE</a:t>
            </a:r>
          </a:p>
          <a:p>
            <a:pPr algn="r"/>
            <a:r>
              <a:rPr lang="en-US" sz="1800" b="1" dirty="0" smtClean="0">
                <a:solidFill>
                  <a:schemeClr val="bg2">
                    <a:lumMod val="25000"/>
                  </a:schemeClr>
                </a:solidFill>
                <a:effectLst>
                  <a:outerShdw blurRad="38100" dist="38100" dir="2700000" algn="tl">
                    <a:srgbClr val="000000">
                      <a:alpha val="43137"/>
                    </a:srgbClr>
                  </a:outerShdw>
                </a:effectLst>
                <a:latin typeface="Cambria" pitchFamily="18" charset="0"/>
                <a:ea typeface="Batang" pitchFamily="18" charset="-127"/>
              </a:rPr>
              <a:t>DEVGADH BARIA</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kumimoji="0" lang="en-US" sz="1200" b="0" i="0" u="none" strike="noStrike" cap="none" normalizeH="0" baseline="0" dirty="0" smtClean="0">
              <a:ln>
                <a:noFill/>
              </a:ln>
              <a:solidFill>
                <a:srgbClr val="1A1A1A"/>
              </a:solidFill>
              <a:effectLst/>
              <a:latin typeface="Georgia"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lang="en-US" sz="1200" dirty="0" smtClean="0">
              <a:solidFill>
                <a:srgbClr val="1A1A1A"/>
              </a:solidFill>
              <a:latin typeface="Georgia"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kumimoji="0" lang="en-US" sz="1200" b="0" i="0" u="none" strike="noStrike" cap="none" normalizeH="0" baseline="0" dirty="0" smtClean="0">
              <a:ln>
                <a:noFill/>
              </a:ln>
              <a:solidFill>
                <a:srgbClr val="1A1A1A"/>
              </a:solidFill>
              <a:effectLst/>
              <a:latin typeface="Georgia" pitchFamily="18" charset="0"/>
              <a:ea typeface="Times New Roman" pitchFamily="18" charset="0"/>
              <a:cs typeface="Times New Roman" pitchFamily="18" charset="0"/>
            </a:endParaRPr>
          </a:p>
          <a:p>
            <a:pPr lvl="1" fontAlgn="base">
              <a:spcBef>
                <a:spcPct val="0"/>
              </a:spcBef>
              <a:spcAft>
                <a:spcPct val="0"/>
              </a:spcAft>
              <a:buFontTx/>
              <a:buChar char="•"/>
              <a:tabLst>
                <a:tab pos="1371600" algn="l"/>
              </a:tabLst>
            </a:pPr>
            <a:r>
              <a:rPr lang="en-US" sz="2400" b="1" dirty="0" smtClean="0">
                <a:effectLst>
                  <a:outerShdw blurRad="38100" dist="38100" dir="2700000" algn="tl">
                    <a:srgbClr val="000000">
                      <a:alpha val="43137"/>
                    </a:srgbClr>
                  </a:outerShdw>
                </a:effectLst>
                <a:latin typeface="Cambria" pitchFamily="18" charset="0"/>
              </a:rPr>
              <a:t>Themes of Joseph Andrews</a:t>
            </a:r>
            <a:endParaRPr lang="en-US" sz="2400" dirty="0" smtClean="0">
              <a:effectLst>
                <a:outerShdw blurRad="38100" dist="38100" dir="2700000" algn="tl">
                  <a:srgbClr val="000000">
                    <a:alpha val="43137"/>
                  </a:srgbClr>
                </a:outerShdw>
              </a:effectLst>
              <a:latin typeface="Cambria"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lang="en-US" sz="1200" dirty="0" smtClean="0">
              <a:latin typeface="Georgia"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kumimoji="0" lang="en-US" sz="1200" b="0" i="0" u="none" strike="noStrike" cap="none" normalizeH="0" baseline="0" dirty="0" smtClean="0">
              <a:ln>
                <a:noFill/>
              </a:ln>
              <a:effectLst/>
              <a:latin typeface="Georgia"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lang="en-US" sz="1200" dirty="0" smtClean="0">
              <a:latin typeface="Georgia"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1371600" algn="l"/>
              </a:tabLst>
            </a:pPr>
            <a:r>
              <a:rPr kumimoji="0" lang="en-US" sz="1200" b="0" i="0" u="none" strike="noStrike" cap="none" normalizeH="0" baseline="0" dirty="0" smtClean="0">
                <a:ln>
                  <a:noFill/>
                </a:ln>
                <a:effectLst/>
                <a:latin typeface="Georgia" pitchFamily="18" charset="0"/>
                <a:ea typeface="Times New Roman" pitchFamily="18" charset="0"/>
                <a:cs typeface="Times New Roman" pitchFamily="18" charset="0"/>
              </a:rPr>
              <a:t>	</a:t>
            </a:r>
            <a:r>
              <a:rPr kumimoji="0" lang="en-US" sz="2000" b="1" i="0" u="none" strike="noStrike" cap="none" normalizeH="0" baseline="0" dirty="0" smtClean="0">
                <a:ln>
                  <a:noFill/>
                </a:ln>
                <a:effectLst/>
                <a:latin typeface="Cambria" pitchFamily="18" charset="0"/>
                <a:ea typeface="Times New Roman" pitchFamily="18" charset="0"/>
                <a:cs typeface="Times New Roman" pitchFamily="18" charset="0"/>
              </a:rPr>
              <a:t>Reality versus Appearance</a:t>
            </a: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Throughout the novel, Joseph Andrews and the other characters struggle with the idea of how exactly they know what they know. The line between fact and fiction becomes very blurred, making the two seemingly interchangeable.</a:t>
            </a:r>
          </a:p>
          <a:p>
            <a:pPr lvl="4" eaLnBrk="0" fontAlgn="base" hangingPunct="0">
              <a:spcBef>
                <a:spcPct val="0"/>
              </a:spcBef>
              <a:spcAft>
                <a:spcPct val="0"/>
              </a:spcAft>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3" eaLnBrk="0" fontAlgn="base" hangingPunct="0">
              <a:spcBef>
                <a:spcPct val="0"/>
              </a:spcBef>
              <a:spcAft>
                <a:spcPct val="0"/>
              </a:spcAft>
              <a:buFont typeface="Symbol" pitchFamily="18" charset="2"/>
              <a:buChar char=""/>
              <a:tabLst>
                <a:tab pos="1371600" algn="l"/>
              </a:tabLst>
            </a:pPr>
            <a:r>
              <a:rPr kumimoji="0" lang="en-US" sz="2000" b="1" i="0" u="none" strike="noStrike" cap="none" normalizeH="0" baseline="0" dirty="0" smtClean="0">
                <a:ln>
                  <a:noFill/>
                </a:ln>
                <a:effectLst/>
                <a:latin typeface="Cambria" pitchFamily="18" charset="0"/>
                <a:ea typeface="Times New Roman" pitchFamily="18" charset="0"/>
                <a:cs typeface="Times New Roman" pitchFamily="18" charset="0"/>
              </a:rPr>
              <a:t>Examples</a:t>
            </a: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t>
            </a:r>
          </a:p>
          <a:p>
            <a:pPr lvl="3" eaLnBrk="0" fontAlgn="base" hangingPunct="0">
              <a:spcBef>
                <a:spcPct val="0"/>
              </a:spcBef>
              <a:spcAft>
                <a:spcPct val="0"/>
              </a:spcAft>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The Story of </a:t>
            </a:r>
            <a:r>
              <a:rPr kumimoji="0" lang="en-US" sz="2000" b="0" i="0" u="none" strike="noStrike" cap="none" normalizeH="0" baseline="0" dirty="0" err="1" smtClean="0">
                <a:ln>
                  <a:noFill/>
                </a:ln>
                <a:effectLst/>
                <a:latin typeface="Cambria" pitchFamily="18" charset="0"/>
                <a:ea typeface="Times New Roman" pitchFamily="18" charset="0"/>
                <a:cs typeface="Times New Roman" pitchFamily="18" charset="0"/>
              </a:rPr>
              <a:t>Lennard</a:t>
            </a: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 and Paul</a:t>
            </a: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Who knows what is best for Joseph Andrews- a surgeon or a clergyman?</a:t>
            </a: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The truth behind the thief’s escape</a:t>
            </a: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Parson Adams cannot understand Latin?</a:t>
            </a: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Histories versus Biographies</a:t>
            </a: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Mr. Wilson’s version of his own life</a:t>
            </a:r>
            <a:endParaRPr kumimoji="0" lang="en-US" sz="2000" b="0" i="0" u="none" strike="noStrike" cap="none" normalizeH="0" baseline="0" dirty="0" smtClean="0">
              <a:ln>
                <a:noFill/>
              </a:ln>
              <a:effectLst/>
              <a:latin typeface="Cambria"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8100000" scaled="1"/>
          <a:tileRect/>
        </a:gradFill>
        <a:effectLst/>
      </p:bgPr>
    </p:bg>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r>
              <a:rPr kumimoji="0" lang="en-US" sz="2400" b="1" i="0" u="none" strike="noStrike" cap="none" normalizeH="0" baseline="0" dirty="0" smtClean="0">
                <a:ln>
                  <a:noFill/>
                </a:ln>
                <a:solidFill>
                  <a:srgbClr val="1A1A1A"/>
                </a:solidFill>
                <a:effectLst/>
                <a:latin typeface="Cambria" pitchFamily="18" charset="0"/>
                <a:ea typeface="Times New Roman" pitchFamily="18" charset="0"/>
                <a:cs typeface="Times New Roman" pitchFamily="18" charset="0"/>
              </a:rPr>
              <a:t>Vanity</a:t>
            </a:r>
            <a:r>
              <a:rPr kumimoji="0" lang="en-US" sz="2000" b="1" i="0" u="none" strike="noStrike" cap="none" normalizeH="0" baseline="0" dirty="0" smtClean="0">
                <a:ln>
                  <a:noFill/>
                </a:ln>
                <a:solidFill>
                  <a:srgbClr val="1A1A1A"/>
                </a:solidFill>
                <a:effectLst/>
                <a:latin typeface="Cambria" pitchFamily="18" charset="0"/>
                <a:ea typeface="Times New Roman" pitchFamily="18" charset="0"/>
                <a:cs typeface="Times New Roman" pitchFamily="18" charset="0"/>
              </a:rPr>
              <a:t>:</a:t>
            </a:r>
            <a:endParaRPr kumimoji="0" lang="en-US" sz="2000" b="1" i="0" u="none" strike="noStrike" cap="none" normalizeH="0" baseline="0" dirty="0" smtClean="0">
              <a:ln>
                <a:noFill/>
              </a:ln>
              <a:solidFill>
                <a:schemeClr val="tx1"/>
              </a:solidFill>
              <a:effectLst/>
              <a:latin typeface="Cambria"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Parson Adams particularly exhibits vanity throughout the novel. It is demonstrated through his belief of his extension amount of knowledge. It is by this knowledge that he judges others, and is judged.</a:t>
            </a:r>
            <a:endParaRPr kumimoji="0" lang="en-US" sz="2000" b="0" i="0" u="none" strike="noStrike" cap="none" normalizeH="0" baseline="0" dirty="0" smtClean="0">
              <a:ln>
                <a:noFill/>
              </a:ln>
              <a:effectLst/>
              <a:latin typeface="Cambria"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1" i="0" u="none" strike="noStrike" cap="none" normalizeH="0" baseline="0" dirty="0" smtClean="0">
                <a:ln>
                  <a:noFill/>
                </a:ln>
                <a:effectLst/>
                <a:latin typeface="Cambria" pitchFamily="18" charset="0"/>
                <a:ea typeface="Times New Roman" pitchFamily="18" charset="0"/>
                <a:cs typeface="Times New Roman" pitchFamily="18" charset="0"/>
              </a:rPr>
              <a:t>Examples:</a:t>
            </a:r>
            <a:endParaRPr kumimoji="0" lang="en-US" sz="2000" b="1" i="0" u="none" strike="noStrike" cap="none" normalizeH="0" baseline="0" dirty="0" smtClean="0">
              <a:ln>
                <a:noFill/>
              </a:ln>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The surgeon versus the clergyman can also be seen as an example of vanity in Chapter 16 of Book 1. Both men are seeing themselves as knowing what is best for Joseph Andrews. They are vain and cannot see past their own reflection.</a:t>
            </a:r>
            <a:endParaRPr kumimoji="0" lang="en-US" sz="2000" b="0" i="0" u="none" strike="noStrike" cap="none" normalizeH="0" baseline="0" dirty="0" smtClean="0">
              <a:ln>
                <a:noFill/>
              </a:ln>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Adams believes that he is superior to those that lack his knowledge, especially in Chapter 17 of Book 2. He advocates reading and learning as the necessities of life, while in the end his words are thrown back in his face by the in-keeper. The in-keeper states that the one thing that can be told about a man by his face is whether or not he has small pox.</a:t>
            </a:r>
            <a:endParaRPr kumimoji="0" lang="en-US" sz="2000" b="0" i="0" u="none" strike="noStrike" cap="none" normalizeH="0" baseline="0" dirty="0" smtClean="0">
              <a:ln>
                <a:noFill/>
              </a:ln>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In Chapter 2 of Book 3, Adams is tested by Mr. Wilson on his knowledge of the classics. Like other prior instances, this only adds to Adams’ inflated ego when he passes Mr. Wilson’s test. Not only does Adams pass, but he also impresses.</a:t>
            </a:r>
            <a:endParaRPr kumimoji="0" lang="en-US" sz="2000" b="0" i="0" u="none" strike="noStrike" cap="none" normalizeH="0" baseline="0" dirty="0" smtClean="0">
              <a:ln>
                <a:noFill/>
              </a:ln>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Only the very best for Adams! In Chapter 5 of Book 3, Adams expresses his preference of private education. When Joseph Andrews disputes the need for tutors, Adams becomes quite defensive due to his vanity.</a:t>
            </a:r>
            <a:endParaRPr kumimoji="0" lang="en-US" sz="2000" b="0" i="0" u="none" strike="noStrike" cap="none" normalizeH="0" baseline="0" dirty="0" smtClean="0">
              <a:ln>
                <a:noFill/>
              </a:ln>
              <a:effectLst/>
              <a:latin typeface="Cambria" pitchFamily="18"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Adams is completely vain concerning his sermon on vanity.</a:t>
            </a:r>
            <a:endParaRPr kumimoji="0" lang="en-US" sz="2000" b="0" i="0" u="none" strike="noStrike" cap="none" normalizeH="0" baseline="0" dirty="0" smtClean="0">
              <a:ln>
                <a:noFill/>
              </a:ln>
              <a:effectLst/>
              <a:latin typeface="Cambria" pitchFamily="18"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6B19C"/>
            </a:gs>
            <a:gs pos="30000">
              <a:srgbClr val="D49E6C"/>
            </a:gs>
            <a:gs pos="70000">
              <a:srgbClr val="A65528"/>
            </a:gs>
            <a:gs pos="100000">
              <a:srgbClr val="663012"/>
            </a:gs>
          </a:gsLst>
          <a:lin ang="2700000" scaled="1"/>
          <a:tileRect/>
        </a:gradFill>
        <a:effectLst/>
      </p:bgPr>
    </p:bg>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lvl="1" fontAlgn="base">
              <a:spcBef>
                <a:spcPct val="0"/>
              </a:spcBef>
              <a:spcAft>
                <a:spcPct val="0"/>
              </a:spcAft>
              <a:buFontTx/>
              <a:buChar char="•"/>
              <a:tabLst>
                <a:tab pos="1371600" algn="l"/>
              </a:tabLst>
            </a:pPr>
            <a:r>
              <a:rPr kumimoji="0" lang="en-US" sz="2400" b="1" i="0" u="none" strike="noStrike" cap="none" normalizeH="0" baseline="0" dirty="0" smtClean="0">
                <a:ln>
                  <a:noFill/>
                </a:ln>
                <a:effectLst/>
                <a:latin typeface="Cambria" pitchFamily="18" charset="0"/>
                <a:ea typeface="Times New Roman" pitchFamily="18" charset="0"/>
                <a:cs typeface="Times New Roman" pitchFamily="18" charset="0"/>
              </a:rPr>
              <a:t>Chastity</a:t>
            </a: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t>
            </a:r>
            <a:endParaRPr kumimoji="0" lang="en-US" sz="2000" b="0" i="0" u="none" strike="noStrike" cap="none" normalizeH="0" baseline="0" dirty="0" smtClean="0">
              <a:ln>
                <a:noFill/>
              </a:ln>
              <a:effectLst/>
              <a:latin typeface="Cambria"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1371600" algn="l"/>
              </a:tabLst>
            </a:pPr>
            <a:endParaRPr lang="en-US" sz="2000" dirty="0" smtClean="0">
              <a:latin typeface="Cambria" pitchFamily="18" charset="0"/>
              <a:ea typeface="Times New Roman" pitchFamily="18" charset="0"/>
              <a:cs typeface="Times New Roman" pitchFamily="18" charset="0"/>
            </a:endParaRPr>
          </a:p>
          <a:p>
            <a:pPr lvl="2"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Joseph Andrews is so eager to marry Fanny, but is love the sole reason or is he looking forward to the consummation?</a:t>
            </a:r>
            <a:endParaRPr kumimoji="0" lang="en-US" sz="2000" b="0" i="0" u="none" strike="noStrike" cap="none" normalizeH="0" baseline="0" dirty="0" smtClean="0">
              <a:ln>
                <a:noFill/>
              </a:ln>
              <a:effectLst/>
              <a:latin typeface="Cambria"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lvl="3" eaLnBrk="0" fontAlgn="base" hangingPunct="0">
              <a:spcBef>
                <a:spcPct val="0"/>
              </a:spcBef>
              <a:spcAft>
                <a:spcPct val="0"/>
              </a:spcAft>
              <a:buFont typeface="Symbol" pitchFamily="18" charset="2"/>
              <a:buChar char=""/>
              <a:tabLst>
                <a:tab pos="1371600" algn="l"/>
              </a:tabLst>
            </a:pPr>
            <a:r>
              <a:rPr kumimoji="0" lang="en-US" sz="2000" b="1" i="0" u="none" strike="noStrike" cap="none" normalizeH="0" baseline="0" dirty="0" smtClean="0">
                <a:ln>
                  <a:noFill/>
                </a:ln>
                <a:effectLst/>
                <a:latin typeface="Cambria" pitchFamily="18" charset="0"/>
                <a:ea typeface="Times New Roman" pitchFamily="18" charset="0"/>
                <a:cs typeface="Times New Roman" pitchFamily="18" charset="0"/>
              </a:rPr>
              <a:t>Examples</a:t>
            </a: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a:t>
            </a:r>
            <a:endParaRPr kumimoji="0" lang="en-US" sz="2000" b="0" i="0" u="none" strike="noStrike" cap="none" normalizeH="0" baseline="0" dirty="0" smtClean="0">
              <a:ln>
                <a:noFill/>
              </a:ln>
              <a:effectLst/>
              <a:latin typeface="Cambria"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Is chastity necessary or is it simple a blurred, secretive line? Book 1 ends with the maid, Betty, caught in bed with a married man. The man simple remarks that his wife will remind him of the affair every single day. Seems like the consequences of the affair are merely an annoyance.</a:t>
            </a:r>
          </a:p>
          <a:p>
            <a:pPr lvl="4" eaLnBrk="0" fontAlgn="base" hangingPunct="0">
              <a:spcBef>
                <a:spcPct val="0"/>
              </a:spcBef>
              <a:spcAft>
                <a:spcPct val="0"/>
              </a:spcAft>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It is made known in primary introductions and throughout the novel that Joseph is Fanny’s “true love”. True love is supposed to change a person entirely and shake one’s core. True Love? Really?</a:t>
            </a:r>
            <a:endParaRPr kumimoji="0" lang="en-US" sz="2000" b="0" i="0" u="none" strike="noStrike" cap="none" normalizeH="0" baseline="0" dirty="0" smtClean="0">
              <a:ln>
                <a:noFill/>
              </a:ln>
              <a:effectLst/>
              <a:latin typeface="Cambria" pitchFamily="18"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8100000" scaled="0"/>
        </a:gradFill>
        <a:effectLst/>
      </p:bgPr>
    </p:bg>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marL="914400" marR="0" lvl="2" indent="0" algn="l" defTabSz="914400" rtl="0" eaLnBrk="1" fontAlgn="base" latinLnBrk="0" hangingPunct="1">
              <a:lnSpc>
                <a:spcPct val="100000"/>
              </a:lnSpc>
              <a:spcBef>
                <a:spcPct val="0"/>
              </a:spcBef>
              <a:spcAft>
                <a:spcPct val="0"/>
              </a:spcAft>
              <a:buClrTx/>
              <a:buSzTx/>
              <a:buFont typeface="Symbol" pitchFamily="18" charset="2"/>
              <a:buChar char=""/>
              <a:tabLst>
                <a:tab pos="1371600" algn="l"/>
              </a:tabLst>
            </a:pPr>
            <a:endParaRPr lang="en-US" sz="2000" dirty="0" smtClean="0">
              <a:latin typeface="Cambria" pitchFamily="18" charset="0"/>
              <a:ea typeface="Times New Roman" pitchFamily="18" charset="0"/>
              <a:cs typeface="Times New Roman" pitchFamily="18" charset="0"/>
            </a:endParaRPr>
          </a:p>
          <a:p>
            <a:pPr marL="914400" marR="0" lvl="2" indent="0" algn="l" defTabSz="914400" rtl="0" eaLnBrk="1" fontAlgn="base" latinLnBrk="0" hangingPunct="1">
              <a:lnSpc>
                <a:spcPct val="100000"/>
              </a:lnSpc>
              <a:spcBef>
                <a:spcPct val="0"/>
              </a:spcBef>
              <a:spcAft>
                <a:spcPct val="0"/>
              </a:spcAft>
              <a:buClrTx/>
              <a:buSzTx/>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endParaRPr>
          </a:p>
          <a:p>
            <a:pPr lvl="4" algn="just" fontAlgn="base">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In the nude Joseph Andrews in not allowed in the carriage. I suppose chastity is somewhat important since it was so utterly inappropriate for a man without clothing to be in the presence of women.</a:t>
            </a:r>
          </a:p>
          <a:p>
            <a:pPr lvl="3" algn="just" fontAlgn="base">
              <a:spcBef>
                <a:spcPct val="0"/>
              </a:spcBef>
              <a:spcAft>
                <a:spcPct val="0"/>
              </a:spcAft>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algn="just"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Joseph and Fanny are related? Good thing they waited.</a:t>
            </a:r>
          </a:p>
          <a:p>
            <a:pPr lvl="3" algn="just" eaLnBrk="0" fontAlgn="base" hangingPunct="0">
              <a:spcBef>
                <a:spcPct val="0"/>
              </a:spcBef>
              <a:spcAft>
                <a:spcPct val="0"/>
              </a:spcAft>
              <a:buFont typeface="Symbol" pitchFamily="18" charset="2"/>
              <a:buChar char=""/>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algn="just"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Mrs. Slipslop’s “rape”</a:t>
            </a:r>
          </a:p>
          <a:p>
            <a:pPr lvl="3" algn="just" eaLnBrk="0" fontAlgn="base" hangingPunct="0">
              <a:spcBef>
                <a:spcPct val="0"/>
              </a:spcBef>
              <a:spcAft>
                <a:spcPct val="0"/>
              </a:spcAft>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algn="just"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Joseph finds Parson in bed with Fanny. Horrifying, though nothing happened!</a:t>
            </a:r>
          </a:p>
          <a:p>
            <a:pPr lvl="3" algn="just" eaLnBrk="0" fontAlgn="base" hangingPunct="0">
              <a:spcBef>
                <a:spcPct val="0"/>
              </a:spcBef>
              <a:spcAft>
                <a:spcPct val="0"/>
              </a:spcAft>
              <a:tabLst>
                <a:tab pos="1371600" algn="l"/>
              </a:tabLst>
            </a:pPr>
            <a:endParaRPr kumimoji="0" lang="en-US" sz="2000" b="0" i="0" u="none" strike="noStrike" cap="none" normalizeH="0" baseline="0" dirty="0" smtClean="0">
              <a:ln>
                <a:noFill/>
              </a:ln>
              <a:effectLst/>
              <a:latin typeface="Cambria" pitchFamily="18" charset="0"/>
              <a:cs typeface="Arial" pitchFamily="34" charset="0"/>
            </a:endParaRPr>
          </a:p>
          <a:p>
            <a:pPr lvl="4" algn="just" eaLnBrk="0" fontAlgn="base" hangingPunct="0">
              <a:spcBef>
                <a:spcPct val="0"/>
              </a:spcBef>
              <a:spcAft>
                <a:spcPct val="0"/>
              </a:spcAft>
              <a:buFont typeface="Symbol" pitchFamily="18" charset="2"/>
              <a:buChar char=""/>
              <a:tabLst>
                <a:tab pos="1371600" algn="l"/>
              </a:tabLst>
            </a:pPr>
            <a:r>
              <a:rPr kumimoji="0" lang="en-US" sz="2000" b="0" i="0" u="none" strike="noStrike" cap="none" normalizeH="0" baseline="0" dirty="0" smtClean="0">
                <a:ln>
                  <a:noFill/>
                </a:ln>
                <a:effectLst/>
                <a:latin typeface="Cambria" pitchFamily="18" charset="0"/>
                <a:ea typeface="Times New Roman" pitchFamily="18" charset="0"/>
                <a:cs typeface="Times New Roman" pitchFamily="18" charset="0"/>
              </a:rPr>
              <a:t>Throughout the novel, Fanny wants to for marriage to be intimate with Joseph. It is important to her, therefore it is important to him. However, is this sincere?</a:t>
            </a:r>
            <a:endParaRPr kumimoji="0" lang="en-US" sz="2000" b="0" i="0" u="none" strike="noStrike" cap="none" normalizeH="0" baseline="0" dirty="0" smtClean="0">
              <a:ln>
                <a:noFill/>
              </a:ln>
              <a:effectLst/>
              <a:latin typeface="Cambria" pitchFamily="18"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a:blip r:embed="rId2"/>
            <a:tile tx="0" ty="0" sx="100000" sy="100000" flip="none" algn="tl"/>
          </a:blipFill>
        </p:spPr>
        <p:txBody>
          <a:bodyPr/>
          <a:lstStyle/>
          <a:p>
            <a:r>
              <a:rPr lang="en-US" b="1" dirty="0" smtClean="0">
                <a:effectLst>
                  <a:outerShdw blurRad="38100" dist="38100" dir="2700000" algn="tl">
                    <a:srgbClr val="000000">
                      <a:alpha val="43137"/>
                    </a:srgbClr>
                  </a:outerShdw>
                </a:effectLst>
                <a:latin typeface="Arial Rounded MT Bold" pitchFamily="34" charset="0"/>
              </a:rPr>
              <a:t>Thank You</a:t>
            </a:r>
            <a:endParaRPr lang="en-US" b="1" dirty="0">
              <a:effectLst>
                <a:outerShdw blurRad="38100" dist="38100" dir="2700000" algn="tl">
                  <a:srgbClr val="000000">
                    <a:alpha val="43137"/>
                  </a:srgbClr>
                </a:outerShdw>
              </a:effectLst>
              <a:latin typeface="Arial Rounded MT Bold"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522</Words>
  <Application>Microsoft Office PowerPoint</Application>
  <PresentationFormat>On-screen Show (4:3)</PresentationFormat>
  <Paragraphs>58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JOSEPH ANDREWS BY HENRY FIELDING</vt:lpstr>
      <vt:lpstr>Slide 2</vt:lpstr>
      <vt:lpstr>Slide 3</vt:lpstr>
      <vt:lpstr>Slide 4</vt:lpstr>
      <vt:lpstr>Slide 5</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MICROSOFT</dc:creator>
  <cp:lastModifiedBy>MICROSOFT</cp:lastModifiedBy>
  <cp:revision>17</cp:revision>
  <dcterms:created xsi:type="dcterms:W3CDTF">2006-08-16T00:00:00Z</dcterms:created>
  <dcterms:modified xsi:type="dcterms:W3CDTF">2023-01-11T06:33:22Z</dcterms:modified>
</cp:coreProperties>
</file>