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61" r:id="rId4"/>
    <p:sldId id="258" r:id="rId5"/>
    <p:sldId id="259" r:id="rId6"/>
    <p:sldId id="260"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01/13/2023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066800"/>
            <a:ext cx="7772400" cy="2286000"/>
          </a:xfrm>
        </p:spPr>
        <p:txBody>
          <a:bodyPr>
            <a:normAutofit/>
          </a:bodyPr>
          <a:lstStyle/>
          <a:p>
            <a:r>
              <a:rPr lang="en-US" b="1" dirty="0" smtClean="0">
                <a:solidFill>
                  <a:srgbClr val="FFC000"/>
                </a:solidFill>
                <a:effectLst>
                  <a:outerShdw blurRad="38100" dist="38100" dir="2700000" algn="tl">
                    <a:srgbClr val="000000">
                      <a:alpha val="43137"/>
                    </a:srgbClr>
                  </a:outerShdw>
                </a:effectLst>
              </a:rPr>
              <a:t>JOSEPH ANDREWS</a:t>
            </a:r>
            <a:br>
              <a:rPr lang="en-US" b="1" dirty="0" smtClean="0">
                <a:solidFill>
                  <a:srgbClr val="FFC000"/>
                </a:solidFill>
                <a:effectLst>
                  <a:outerShdw blurRad="38100" dist="38100" dir="2700000" algn="tl">
                    <a:srgbClr val="000000">
                      <a:alpha val="43137"/>
                    </a:srgbClr>
                  </a:outerShdw>
                </a:effectLst>
              </a:rPr>
            </a:br>
            <a:r>
              <a:rPr lang="en-US" b="1" dirty="0" smtClean="0">
                <a:solidFill>
                  <a:srgbClr val="00B050"/>
                </a:solidFill>
                <a:effectLst>
                  <a:outerShdw blurRad="38100" dist="38100" dir="2700000" algn="tl">
                    <a:srgbClr val="000000">
                      <a:alpha val="43137"/>
                    </a:srgbClr>
                  </a:outerShdw>
                </a:effectLst>
              </a:rPr>
              <a:t>BY</a:t>
            </a: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r>
              <a:rPr lang="en-US" b="1" dirty="0" smtClean="0">
                <a:solidFill>
                  <a:schemeClr val="accent6">
                    <a:lumMod val="75000"/>
                  </a:schemeClr>
                </a:solidFill>
                <a:effectLst>
                  <a:outerShdw blurRad="38100" dist="38100" dir="2700000" algn="tl">
                    <a:srgbClr val="000000">
                      <a:alpha val="43137"/>
                    </a:srgbClr>
                  </a:outerShdw>
                </a:effectLst>
              </a:rPr>
              <a:t>HENRY FIELDING</a:t>
            </a:r>
            <a:endParaRPr lang="en-US" b="1" dirty="0">
              <a:solidFill>
                <a:schemeClr val="accent6">
                  <a:lumMod val="75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685800" y="3886200"/>
            <a:ext cx="8229600" cy="2743200"/>
          </a:xfrm>
        </p:spPr>
        <p:txBody>
          <a:bodyPr>
            <a:normAutofit/>
          </a:bodyPr>
          <a:lstStyle/>
          <a:p>
            <a:pPr algn="r"/>
            <a:r>
              <a:rPr lang="en-US" sz="1800" b="1" dirty="0" smtClean="0">
                <a:solidFill>
                  <a:srgbClr val="00B050"/>
                </a:solidFill>
                <a:effectLst>
                  <a:outerShdw blurRad="38100" dist="38100" dir="2700000" algn="tl">
                    <a:srgbClr val="000000">
                      <a:alpha val="43137"/>
                    </a:srgbClr>
                  </a:outerShdw>
                </a:effectLst>
                <a:latin typeface="Cambria" pitchFamily="18" charset="0"/>
                <a:ea typeface="Batang" pitchFamily="18" charset="-127"/>
              </a:rPr>
              <a:t>DR. K. J. PARMAR</a:t>
            </a:r>
          </a:p>
          <a:p>
            <a:pPr algn="r"/>
            <a:r>
              <a:rPr lang="en-US" sz="1800" b="1" dirty="0" smtClean="0">
                <a:solidFill>
                  <a:srgbClr val="00B050"/>
                </a:solidFill>
                <a:effectLst>
                  <a:outerShdw blurRad="38100" dist="38100" dir="2700000" algn="tl">
                    <a:srgbClr val="000000">
                      <a:alpha val="43137"/>
                    </a:srgbClr>
                  </a:outerShdw>
                </a:effectLst>
                <a:latin typeface="Cambria" pitchFamily="18" charset="0"/>
                <a:ea typeface="Batang" pitchFamily="18" charset="-127"/>
              </a:rPr>
              <a:t>ASSISTANT PROFESSOR</a:t>
            </a:r>
          </a:p>
          <a:p>
            <a:pPr algn="r"/>
            <a:r>
              <a:rPr lang="en-US" sz="1800" b="1" dirty="0" smtClean="0">
                <a:solidFill>
                  <a:srgbClr val="00B050"/>
                </a:solidFill>
                <a:effectLst>
                  <a:outerShdw blurRad="38100" dist="38100" dir="2700000" algn="tl">
                    <a:srgbClr val="000000">
                      <a:alpha val="43137"/>
                    </a:srgbClr>
                  </a:outerShdw>
                </a:effectLst>
                <a:latin typeface="Cambria" pitchFamily="18" charset="0"/>
                <a:ea typeface="Batang" pitchFamily="18" charset="-127"/>
              </a:rPr>
              <a:t>Y. S. ARTS &amp; K. S. SHAH COMMERCE COLLEGE</a:t>
            </a:r>
          </a:p>
          <a:p>
            <a:pPr algn="r"/>
            <a:r>
              <a:rPr lang="en-US" sz="1800" b="1" dirty="0" smtClean="0">
                <a:solidFill>
                  <a:srgbClr val="00B050"/>
                </a:solidFill>
                <a:effectLst>
                  <a:outerShdw blurRad="38100" dist="38100" dir="2700000" algn="tl">
                    <a:srgbClr val="000000">
                      <a:alpha val="43137"/>
                    </a:srgbClr>
                  </a:outerShdw>
                </a:effectLst>
                <a:latin typeface="Cambria" pitchFamily="18" charset="0"/>
                <a:ea typeface="Batang" pitchFamily="18" charset="-127"/>
              </a:rPr>
              <a:t>DEVGADH BARIA</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Rectangle 1"/>
          <p:cNvSpPr/>
          <p:nvPr/>
        </p:nvSpPr>
        <p:spPr>
          <a:xfrm>
            <a:off x="990600" y="58846"/>
            <a:ext cx="8153400" cy="6463308"/>
          </a:xfrm>
          <a:prstGeom prst="rect">
            <a:avLst/>
          </a:prstGeom>
        </p:spPr>
        <p:txBody>
          <a:bodyPr wrap="square">
            <a:spAutoFit/>
          </a:bodyPr>
          <a:lstStyle/>
          <a:p>
            <a:endParaRPr lang="en-US" sz="2400" b="1" dirty="0" smtClean="0">
              <a:effectLst>
                <a:outerShdw blurRad="38100" dist="38100" dir="2700000" algn="tl">
                  <a:srgbClr val="000000">
                    <a:alpha val="43137"/>
                  </a:srgbClr>
                </a:outerShdw>
              </a:effectLst>
              <a:latin typeface="Cambria" pitchFamily="18" charset="0"/>
            </a:endParaRPr>
          </a:p>
          <a:p>
            <a:r>
              <a:rPr lang="en-US" sz="2400" b="1" dirty="0" smtClean="0">
                <a:effectLst>
                  <a:outerShdw blurRad="38100" dist="38100" dir="2700000" algn="tl">
                    <a:srgbClr val="000000">
                      <a:alpha val="43137"/>
                    </a:srgbClr>
                  </a:outerShdw>
                </a:effectLst>
                <a:latin typeface="Cambria" pitchFamily="18" charset="0"/>
              </a:rPr>
              <a:t>Brief Character Analysis:</a:t>
            </a:r>
          </a:p>
          <a:p>
            <a:r>
              <a:rPr lang="en-US" sz="2400" b="1" dirty="0" smtClean="0">
                <a:effectLst>
                  <a:outerShdw blurRad="38100" dist="38100" dir="2700000" algn="tl">
                    <a:srgbClr val="000000">
                      <a:alpha val="43137"/>
                    </a:srgbClr>
                  </a:outerShdw>
                </a:effectLst>
                <a:latin typeface="Cambria" pitchFamily="18" charset="0"/>
              </a:rPr>
              <a:t>	</a:t>
            </a:r>
          </a:p>
          <a:p>
            <a:r>
              <a:rPr lang="en-US" sz="2400" b="1" dirty="0" smtClean="0">
                <a:effectLst>
                  <a:outerShdw blurRad="38100" dist="38100" dir="2700000" algn="tl">
                    <a:srgbClr val="000000">
                      <a:alpha val="43137"/>
                    </a:srgbClr>
                  </a:outerShdw>
                </a:effectLst>
                <a:latin typeface="Cambria" pitchFamily="18" charset="0"/>
              </a:rPr>
              <a:t>	Joseph Andrews:</a:t>
            </a:r>
          </a:p>
          <a:p>
            <a:endParaRPr lang="en-US" dirty="0" smtClean="0"/>
          </a:p>
          <a:p>
            <a:pPr algn="just"/>
            <a:r>
              <a:rPr lang="en-US" sz="2000" dirty="0" smtClean="0">
                <a:latin typeface="Cambria" pitchFamily="18" charset="0"/>
              </a:rPr>
              <a:t>	Joseph's chief attributes are his self-control, his virtue, and his devotion. He is attractive physically, as Lady Booby and Mrs. Slipslop are well aware, and his character matches this exterior excellence. The strength of his pure love for Fanny Goodwill enables him to deal plainly, directly, and even violently with the moral and physical weaklings who cross his path, be it the lustful Lady Booby or the insect of a man, Beau Didapper. Joseph is a man of genuine emotion, and it is this which inspires him to the virtuous </a:t>
            </a:r>
            <a:r>
              <a:rPr lang="en-US" sz="2000" i="1" dirty="0" smtClean="0">
                <a:latin typeface="Cambria" pitchFamily="18" charset="0"/>
              </a:rPr>
              <a:t>action </a:t>
            </a:r>
            <a:r>
              <a:rPr lang="en-US" sz="2000" dirty="0" smtClean="0">
                <a:latin typeface="Cambria" pitchFamily="18" charset="0"/>
              </a:rPr>
              <a:t>which Fielding believed so important: "I defy the wisest man in the world to turn a true good action into ridicule," Joseph comments in Book III. Joseph, however, would be a bore if he were only a knight-like figure. Fielding enhances his moralizing by giving us much rich laughter. It is true that Joseph is always ready to do battle for a stranger, but, throughout the novel, Joseph battles most for his chastity and it is this satiric reversal which is the basis of Fielding's "comic epic-poem."</a:t>
            </a:r>
            <a:endParaRPr lang="en-US" sz="2000" dirty="0">
              <a:latin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13000">
              <a:srgbClr val="F8B049"/>
            </a:gs>
            <a:gs pos="21001">
              <a:srgbClr val="F8B049"/>
            </a:gs>
            <a:gs pos="63000">
              <a:srgbClr val="FEE7F2"/>
            </a:gs>
            <a:gs pos="67000">
              <a:srgbClr val="F952A0"/>
            </a:gs>
            <a:gs pos="69000">
              <a:srgbClr val="C50849"/>
            </a:gs>
            <a:gs pos="82001">
              <a:srgbClr val="B43E85"/>
            </a:gs>
            <a:gs pos="100000">
              <a:srgbClr val="F8B049"/>
            </a:gs>
          </a:gsLst>
          <a:lin ang="7800000" scaled="0"/>
          <a:tileRect/>
        </a:gradFill>
        <a:effectLst/>
      </p:bgPr>
    </p:bg>
    <p:spTree>
      <p:nvGrpSpPr>
        <p:cNvPr id="1" name=""/>
        <p:cNvGrpSpPr/>
        <p:nvPr/>
      </p:nvGrpSpPr>
      <p:grpSpPr>
        <a:xfrm>
          <a:off x="0" y="0"/>
          <a:ext cx="0" cy="0"/>
          <a:chOff x="0" y="0"/>
          <a:chExt cx="0" cy="0"/>
        </a:xfrm>
      </p:grpSpPr>
      <p:sp>
        <p:nvSpPr>
          <p:cNvPr id="2" name="Rectangle 1"/>
          <p:cNvSpPr/>
          <p:nvPr/>
        </p:nvSpPr>
        <p:spPr>
          <a:xfrm>
            <a:off x="762000" y="152400"/>
            <a:ext cx="8153400" cy="6186309"/>
          </a:xfrm>
          <a:prstGeom prst="rect">
            <a:avLst/>
          </a:prstGeom>
        </p:spPr>
        <p:txBody>
          <a:bodyPr wrap="square">
            <a:spAutoFit/>
          </a:bodyPr>
          <a:lstStyle/>
          <a:p>
            <a:endParaRPr lang="en-US" sz="2400" b="1" dirty="0" smtClean="0">
              <a:effectLst>
                <a:outerShdw blurRad="38100" dist="38100" dir="2700000" algn="tl">
                  <a:srgbClr val="000000">
                    <a:alpha val="43137"/>
                  </a:srgbClr>
                </a:outerShdw>
              </a:effectLst>
              <a:latin typeface="Cambria" pitchFamily="18" charset="0"/>
            </a:endParaRPr>
          </a:p>
          <a:p>
            <a:r>
              <a:rPr lang="en-US" sz="2400" b="1" dirty="0" smtClean="0">
                <a:effectLst>
                  <a:outerShdw blurRad="38100" dist="38100" dir="2700000" algn="tl">
                    <a:srgbClr val="000000">
                      <a:alpha val="43137"/>
                    </a:srgbClr>
                  </a:outerShdw>
                </a:effectLst>
                <a:latin typeface="Cambria" pitchFamily="18" charset="0"/>
              </a:rPr>
              <a:t>Character Analysis:</a:t>
            </a:r>
          </a:p>
          <a:p>
            <a:endParaRPr lang="en-US" sz="2400" b="1" dirty="0" smtClean="0">
              <a:effectLst>
                <a:outerShdw blurRad="38100" dist="38100" dir="2700000" algn="tl">
                  <a:srgbClr val="000000">
                    <a:alpha val="43137"/>
                  </a:srgbClr>
                </a:outerShdw>
              </a:effectLst>
              <a:latin typeface="Cambria" pitchFamily="18" charset="0"/>
            </a:endParaRPr>
          </a:p>
          <a:p>
            <a:r>
              <a:rPr lang="en-US" sz="2400" b="1" dirty="0" smtClean="0">
                <a:effectLst>
                  <a:outerShdw blurRad="38100" dist="38100" dir="2700000" algn="tl">
                    <a:srgbClr val="000000">
                      <a:alpha val="43137"/>
                    </a:srgbClr>
                  </a:outerShdw>
                </a:effectLst>
                <a:latin typeface="Cambria" pitchFamily="18" charset="0"/>
              </a:rPr>
              <a:t>	Parson Adams:</a:t>
            </a:r>
          </a:p>
          <a:p>
            <a:pPr algn="just"/>
            <a:endParaRPr lang="en-US" sz="2000" dirty="0" smtClean="0">
              <a:latin typeface="Cambria" pitchFamily="18" charset="0"/>
            </a:endParaRPr>
          </a:p>
          <a:p>
            <a:pPr algn="just"/>
            <a:r>
              <a:rPr lang="en-US" sz="2000" dirty="0" smtClean="0">
                <a:latin typeface="Cambria" pitchFamily="18" charset="0"/>
              </a:rPr>
              <a:t>	Adams is a very good man and yet a very human man; he has his head in the clouds and although his feet are on the ground, they are usually in puddles. Comic though he is, he is the firm pivot of the novel's moral influence. It is his belief in charitable </a:t>
            </a:r>
            <a:r>
              <a:rPr lang="en-US" sz="2000" i="1" dirty="0" smtClean="0">
                <a:latin typeface="Cambria" pitchFamily="18" charset="0"/>
              </a:rPr>
              <a:t>action </a:t>
            </a:r>
            <a:r>
              <a:rPr lang="en-US" sz="2000" dirty="0" smtClean="0">
                <a:latin typeface="Cambria" pitchFamily="18" charset="0"/>
              </a:rPr>
              <a:t>which distinguishes him as a parson from such hypocritical boors as </a:t>
            </a:r>
            <a:r>
              <a:rPr lang="en-US" sz="2000" dirty="0" err="1" smtClean="0">
                <a:latin typeface="Cambria" pitchFamily="18" charset="0"/>
              </a:rPr>
              <a:t>Trulliber</a:t>
            </a:r>
            <a:r>
              <a:rPr lang="en-US" sz="2000" dirty="0" smtClean="0">
                <a:latin typeface="Cambria" pitchFamily="18" charset="0"/>
              </a:rPr>
              <a:t>. Like Joseph and Fanny, he acts on his feelings, and it is because of this affinity that he is such a fine guardian and guide to the young pair.</a:t>
            </a:r>
          </a:p>
          <a:p>
            <a:pPr algn="just"/>
            <a:endParaRPr lang="en-US" sz="2000" dirty="0" smtClean="0">
              <a:latin typeface="Cambria" pitchFamily="18" charset="0"/>
            </a:endParaRPr>
          </a:p>
          <a:p>
            <a:pPr algn="just"/>
            <a:r>
              <a:rPr lang="en-US" sz="2000" dirty="0" smtClean="0">
                <a:latin typeface="Cambria" pitchFamily="18" charset="0"/>
              </a:rPr>
              <a:t>	The devious ways of the world wash off Adams as surely as the filth of the pigsty or the muck of the chamber pot, for he trusts his learning to books. This unchanging quality of innocence — will Adams never learn about money? — is part of Adams' worth as a character. Throughout the novel, he never develops, never changes, but we know what he stands for; he is ever active, ever charitable.</a:t>
            </a:r>
            <a:endParaRPr lang="en-US" sz="2000" dirty="0">
              <a:latin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9000"/>
            <a:lum/>
          </a:blip>
          <a:srcRect/>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1066800" y="751344"/>
            <a:ext cx="7848600" cy="5262979"/>
          </a:xfrm>
          <a:prstGeom prst="rect">
            <a:avLst/>
          </a:prstGeom>
        </p:spPr>
        <p:txBody>
          <a:bodyPr wrap="square">
            <a:spAutoFit/>
          </a:bodyPr>
          <a:lstStyle/>
          <a:p>
            <a:r>
              <a:rPr lang="en-US" sz="2400" b="1" dirty="0" smtClean="0">
                <a:solidFill>
                  <a:srgbClr val="C00000"/>
                </a:solidFill>
                <a:effectLst>
                  <a:outerShdw blurRad="38100" dist="38100" dir="2700000" algn="tl">
                    <a:srgbClr val="000000">
                      <a:alpha val="43137"/>
                    </a:srgbClr>
                  </a:outerShdw>
                </a:effectLst>
                <a:latin typeface="Cambria" pitchFamily="18" charset="0"/>
              </a:rPr>
              <a:t>Character Analysis:</a:t>
            </a:r>
          </a:p>
          <a:p>
            <a:endParaRPr lang="en-US" sz="2400" b="1" dirty="0" smtClean="0">
              <a:solidFill>
                <a:srgbClr val="C00000"/>
              </a:solidFill>
              <a:effectLst>
                <a:outerShdw blurRad="38100" dist="38100" dir="2700000" algn="tl">
                  <a:srgbClr val="000000">
                    <a:alpha val="43137"/>
                  </a:srgbClr>
                </a:outerShdw>
              </a:effectLst>
              <a:latin typeface="Cambria" pitchFamily="18" charset="0"/>
            </a:endParaRPr>
          </a:p>
          <a:p>
            <a:r>
              <a:rPr lang="en-US" sz="2400" b="1" dirty="0" smtClean="0">
                <a:solidFill>
                  <a:srgbClr val="C00000"/>
                </a:solidFill>
                <a:effectLst>
                  <a:outerShdw blurRad="38100" dist="38100" dir="2700000" algn="tl">
                    <a:srgbClr val="000000">
                      <a:alpha val="43137"/>
                    </a:srgbClr>
                  </a:outerShdw>
                </a:effectLst>
                <a:latin typeface="Cambria" pitchFamily="18" charset="0"/>
              </a:rPr>
              <a:t>	Fanny:</a:t>
            </a:r>
          </a:p>
          <a:p>
            <a:endParaRPr lang="en-US" sz="2400" b="1" dirty="0" smtClean="0">
              <a:effectLst>
                <a:outerShdw blurRad="38100" dist="38100" dir="2700000" algn="tl">
                  <a:srgbClr val="000000">
                    <a:alpha val="43137"/>
                  </a:srgbClr>
                </a:outerShdw>
              </a:effectLst>
              <a:latin typeface="Cambria" pitchFamily="18" charset="0"/>
            </a:endParaRPr>
          </a:p>
          <a:p>
            <a:pPr algn="just"/>
            <a:r>
              <a:rPr lang="en-US" sz="2000" dirty="0" smtClean="0">
                <a:latin typeface="Cambria" pitchFamily="18" charset="0"/>
              </a:rPr>
              <a:t>	As with Joseph, Fanny's outward beauty is matched by her inner qualities. She has sensibility, sweetness, and gentility; in short, she is the perfect object for Joseph's love, and the way in which she immediately takes to the road in search of Joseph after hearing of his plight testifies that she too has a depth of feeling all too rare in this novel. Yet she also possesses a deep sense of modesty; and, in all honesty, one must admit that Fanny is a little too perfect. But part of her charm is in the way Fielding uses her in his comic contrasts. Whether we are seeing Mrs. Slipslop huffily "forgetting" the name of this "impertinent" girl, or Lady Booby plagued to distraction by the mention of Fanny's beauty, the emphasis is on Fielding's satire of hypocrisy rather than on Fanny's pristine goodness itself.</a:t>
            </a:r>
            <a:endParaRPr lang="en-US" sz="2000" dirty="0">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8000"/>
            <a:lum/>
          </a:blip>
          <a:srcRect/>
          <a:stretch>
            <a:fillRect t="-29000" b="-29000"/>
          </a:stretch>
        </a:blipFill>
        <a:effectLst/>
      </p:bgPr>
    </p:bg>
    <p:spTree>
      <p:nvGrpSpPr>
        <p:cNvPr id="1" name=""/>
        <p:cNvGrpSpPr/>
        <p:nvPr/>
      </p:nvGrpSpPr>
      <p:grpSpPr>
        <a:xfrm>
          <a:off x="0" y="0"/>
          <a:ext cx="0" cy="0"/>
          <a:chOff x="0" y="0"/>
          <a:chExt cx="0" cy="0"/>
        </a:xfrm>
      </p:grpSpPr>
      <p:sp>
        <p:nvSpPr>
          <p:cNvPr id="2" name="Rectangle 1"/>
          <p:cNvSpPr/>
          <p:nvPr/>
        </p:nvSpPr>
        <p:spPr>
          <a:xfrm>
            <a:off x="914400" y="197346"/>
            <a:ext cx="8001000" cy="6463308"/>
          </a:xfrm>
          <a:prstGeom prst="rect">
            <a:avLst/>
          </a:prstGeom>
        </p:spPr>
        <p:txBody>
          <a:bodyPr wrap="square">
            <a:spAutoFit/>
          </a:bodyPr>
          <a:lstStyle/>
          <a:p>
            <a:endParaRPr lang="en-US" sz="2400" b="1" dirty="0" smtClean="0">
              <a:effectLst>
                <a:outerShdw blurRad="38100" dist="38100" dir="2700000" algn="tl">
                  <a:srgbClr val="000000">
                    <a:alpha val="43137"/>
                  </a:srgbClr>
                </a:outerShdw>
              </a:effectLst>
              <a:latin typeface="Cambria" pitchFamily="18" charset="0"/>
            </a:endParaRPr>
          </a:p>
          <a:p>
            <a:r>
              <a:rPr lang="en-US" sz="2400" b="1" dirty="0" smtClean="0">
                <a:effectLst>
                  <a:outerShdw blurRad="38100" dist="38100" dir="2700000" algn="tl">
                    <a:srgbClr val="000000">
                      <a:alpha val="43137"/>
                    </a:srgbClr>
                  </a:outerShdw>
                </a:effectLst>
                <a:latin typeface="Cambria" pitchFamily="18" charset="0"/>
              </a:rPr>
              <a:t>Character Analysis: </a:t>
            </a:r>
          </a:p>
          <a:p>
            <a:endParaRPr lang="en-US" sz="2400" b="1" dirty="0" smtClean="0">
              <a:effectLst>
                <a:outerShdw blurRad="38100" dist="38100" dir="2700000" algn="tl">
                  <a:srgbClr val="000000">
                    <a:alpha val="43137"/>
                  </a:srgbClr>
                </a:outerShdw>
              </a:effectLst>
              <a:latin typeface="Cambria" pitchFamily="18" charset="0"/>
            </a:endParaRPr>
          </a:p>
          <a:p>
            <a:r>
              <a:rPr lang="en-US" sz="2400" b="1" dirty="0" smtClean="0">
                <a:effectLst>
                  <a:outerShdw blurRad="38100" dist="38100" dir="2700000" algn="tl">
                    <a:srgbClr val="000000">
                      <a:alpha val="43137"/>
                    </a:srgbClr>
                  </a:outerShdw>
                </a:effectLst>
                <a:latin typeface="Cambria" pitchFamily="18" charset="0"/>
              </a:rPr>
              <a:t>	Lady Booby:</a:t>
            </a:r>
          </a:p>
          <a:p>
            <a:endParaRPr lang="en-US" dirty="0" smtClean="0"/>
          </a:p>
          <a:p>
            <a:pPr algn="just"/>
            <a:r>
              <a:rPr lang="en-US" dirty="0" smtClean="0"/>
              <a:t>	</a:t>
            </a:r>
            <a:r>
              <a:rPr lang="en-US" sz="2000" dirty="0" smtClean="0">
                <a:latin typeface="Cambria" pitchFamily="18" charset="0"/>
              </a:rPr>
              <a:t>Lady Booby is everything that Joseph and Fanny are not; attached to town life, blind to her own motives and consequently to those of others, shallow in her feelings and thus scornful of those who do feel deeply, her dangerous legal maneuvers in Book IV have extremely unpleasant implications.</a:t>
            </a:r>
          </a:p>
          <a:p>
            <a:pPr algn="just"/>
            <a:r>
              <a:rPr lang="en-US" sz="2000" dirty="0" smtClean="0">
                <a:latin typeface="Cambria" pitchFamily="18" charset="0"/>
              </a:rPr>
              <a:t>	Throughout the novel, Lady Booby's reason and her passion are at odds; she is clearly the agent of confusion in Fielding's comic plan. Her mental muddle works against the resolution toward which he is drawing his characters, her selfishness denies the love on which this resolution is based, and her concern for her reputation exile her from the novel's happy ending. Yet the energy and vividness with which Lady Booby is portrayed in her turmoil prevent us from seeing her as a supreme villainess; she is more than a pawn in Fielding's game. She embodies the struggles which we all have at times: "I despise, I detest my passions. Yet why?"</a:t>
            </a:r>
            <a:endParaRPr lang="en-US" sz="2000" dirty="0">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2000"/>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838200" y="0"/>
            <a:ext cx="8153400" cy="6463308"/>
          </a:xfrm>
          <a:prstGeom prst="rect">
            <a:avLst/>
          </a:prstGeom>
        </p:spPr>
        <p:txBody>
          <a:bodyPr wrap="square">
            <a:spAutoFit/>
          </a:bodyPr>
          <a:lstStyle/>
          <a:p>
            <a:endParaRPr lang="en-US" sz="2400" b="1" dirty="0" smtClean="0">
              <a:effectLst>
                <a:outerShdw blurRad="38100" dist="38100" dir="2700000" algn="tl">
                  <a:srgbClr val="000000">
                    <a:alpha val="43137"/>
                  </a:srgbClr>
                </a:outerShdw>
              </a:effectLst>
              <a:latin typeface="Cambria" pitchFamily="18" charset="0"/>
            </a:endParaRPr>
          </a:p>
          <a:p>
            <a:r>
              <a:rPr lang="en-US" sz="2400" b="1" dirty="0" smtClean="0">
                <a:effectLst>
                  <a:outerShdw blurRad="38100" dist="38100" dir="2700000" algn="tl">
                    <a:srgbClr val="000000">
                      <a:alpha val="43137"/>
                    </a:srgbClr>
                  </a:outerShdw>
                </a:effectLst>
                <a:latin typeface="Cambria" pitchFamily="18" charset="0"/>
              </a:rPr>
              <a:t>Character Analysis: </a:t>
            </a:r>
          </a:p>
          <a:p>
            <a:endParaRPr lang="en-US" sz="2400" b="1" dirty="0" smtClean="0">
              <a:effectLst>
                <a:outerShdw blurRad="38100" dist="38100" dir="2700000" algn="tl">
                  <a:srgbClr val="000000">
                    <a:alpha val="43137"/>
                  </a:srgbClr>
                </a:outerShdw>
              </a:effectLst>
              <a:latin typeface="Cambria" pitchFamily="18" charset="0"/>
            </a:endParaRPr>
          </a:p>
          <a:p>
            <a:r>
              <a:rPr lang="en-US" sz="2400" b="1" dirty="0" smtClean="0">
                <a:effectLst>
                  <a:outerShdw blurRad="38100" dist="38100" dir="2700000" algn="tl">
                    <a:srgbClr val="000000">
                      <a:alpha val="43137"/>
                    </a:srgbClr>
                  </a:outerShdw>
                </a:effectLst>
                <a:latin typeface="Cambria" pitchFamily="18" charset="0"/>
              </a:rPr>
              <a:t>	Mrs. Slipslop</a:t>
            </a:r>
          </a:p>
          <a:p>
            <a:endParaRPr lang="en-US" dirty="0" smtClean="0"/>
          </a:p>
          <a:p>
            <a:pPr algn="just"/>
            <a:r>
              <a:rPr lang="en-US" dirty="0" smtClean="0"/>
              <a:t>	</a:t>
            </a:r>
            <a:r>
              <a:rPr lang="en-US" sz="2000" dirty="0" smtClean="0">
                <a:latin typeface="Cambria" pitchFamily="18" charset="0"/>
              </a:rPr>
              <a:t>At the beginning of Chapter 5 (Book I), Fielding points out that he often uses Slipslop as a foil to her mistress, Lady Booby. By making them both fall for Joseph, Fielding can point out the "different operations of this passion of love in the gentle and cultivated mind of Lady Booby, from those which it effected in the less-polished disposition of Mrs. Slipslop." Slipslop is a foil and also a coarse echo of Lady Booby; she is vain and proud and thus is "a mighty affecter of hard words" toward those whom she considers her inferiors, such as Mrs. Grave-airs and Fanny Goodwill. Yet there are also crucial differences between Slipslop and her mistress. Slipslop is ridiculous in a warm way; we laugh kindly at the incongruity of a fat, pimply, red-faced, lame, forty-five-year-old slob pursuing Joseph. But at least she is direct in her physical desires; when Adams mistakenly enters her bed, she realizes that he is not Joseph, but that he is better than nothing. Lady Booby could never do this. Slipslop may be a snob in some matters, but she is always superbly practical.</a:t>
            </a:r>
            <a:endParaRPr lang="en-US" sz="2000" dirty="0">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Rectangle 2"/>
          <p:cNvSpPr/>
          <p:nvPr/>
        </p:nvSpPr>
        <p:spPr>
          <a:xfrm>
            <a:off x="0" y="2967334"/>
            <a:ext cx="9144000" cy="923330"/>
          </a:xfrm>
          <a:prstGeom prst="rect">
            <a:avLst/>
          </a:prstGeom>
          <a:solidFill>
            <a:schemeClr val="tx1">
              <a:lumMod val="85000"/>
              <a:lumOff val="15000"/>
            </a:schemeClr>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solidFill>
                  <a:srgbClr val="FFFF00"/>
                </a:solidFill>
                <a:effectLst>
                  <a:reflection blurRad="12700" stA="50000" endPos="50000" dist="5000" dir="5400000" sy="-100000" rotWithShape="0"/>
                </a:effectLst>
              </a:rPr>
              <a:t>THANK</a:t>
            </a: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en-US" sz="5400" b="1" cap="all" spc="0" dirty="0" smtClean="0">
                <a:ln w="0"/>
                <a:solidFill>
                  <a:srgbClr val="FFFF00"/>
                </a:solidFill>
                <a:effectLst>
                  <a:reflection blurRad="12700" stA="50000" endPos="50000" dist="5000" dir="5400000" sy="-100000" rotWithShape="0"/>
                </a:effectLst>
              </a:rPr>
              <a:t>YOU</a:t>
            </a:r>
            <a:endParaRPr lang="en-US" sz="5400" b="1" cap="all" spc="0" dirty="0">
              <a:ln w="0"/>
              <a:solidFill>
                <a:srgbClr val="FFFF00"/>
              </a:solidFill>
              <a:effectLst>
                <a:reflection blurRad="12700" stA="50000" endPos="50000" dist="5000" dir="5400000" sy="-100000" rotWithShape="0"/>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44</Words>
  <Application>Microsoft Office PowerPoint</Application>
  <PresentationFormat>On-screen Show (4:3)</PresentationFormat>
  <Paragraphs>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JOSEPH ANDREWS BY HENRY FIELDING</vt:lpstr>
      <vt:lpstr>Slide 2</vt:lpstr>
      <vt:lpstr>Slide 3</vt:lpstr>
      <vt:lpstr>Slide 4</vt:lpstr>
      <vt:lpstr>Slide 5</vt:lpstr>
      <vt:lpstr>Slide 6</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MICROSOFT</dc:creator>
  <cp:lastModifiedBy>MICROSOFT</cp:lastModifiedBy>
  <cp:revision>18</cp:revision>
  <dcterms:created xsi:type="dcterms:W3CDTF">2006-08-16T00:00:00Z</dcterms:created>
  <dcterms:modified xsi:type="dcterms:W3CDTF">2023-01-13T03:06:18Z</dcterms:modified>
</cp:coreProperties>
</file>