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475" autoAdjust="0"/>
  </p:normalViewPr>
  <p:slideViewPr>
    <p:cSldViewPr>
      <p:cViewPr varScale="1">
        <p:scale>
          <a:sx n="68" d="100"/>
          <a:sy n="68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18D32-1B0D-40BD-8018-69ECCDE60BFE}" type="datetimeFigureOut">
              <a:rPr lang="en-US" smtClean="0"/>
              <a:pPr/>
              <a:t>8/10/2021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C9238-1001-42AC-808F-D9DF8B5B6C4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C9238-1001-42AC-808F-D9DF8B5B6C42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M.A.PARIKH FINE ARTS &amp; ARTS COLLEGE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PALANPUR</a:t>
            </a:r>
            <a:endParaRPr lang="gu-IN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HEALTH AND HYGIENE AWARNESS</a:t>
            </a:r>
            <a:endParaRPr lang="gu-IN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B0F0"/>
                </a:solidFill>
              </a:rPr>
              <a:t>TOPIC- </a:t>
            </a:r>
            <a:r>
              <a:rPr lang="gu-IN" dirty="0" smtClean="0">
                <a:solidFill>
                  <a:srgbClr val="00B0F0"/>
                </a:solidFill>
              </a:rPr>
              <a:t>કેન્સર </a:t>
            </a:r>
            <a:r>
              <a:rPr lang="gu-IN" smtClean="0">
                <a:solidFill>
                  <a:srgbClr val="00B0F0"/>
                </a:solidFill>
              </a:rPr>
              <a:t>એટલે </a:t>
            </a:r>
            <a:r>
              <a:rPr lang="gu-IN" smtClean="0">
                <a:solidFill>
                  <a:srgbClr val="00B0F0"/>
                </a:solidFill>
              </a:rPr>
              <a:t>કેન્સલ?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DATE- 13/08/2021</a:t>
            </a:r>
          </a:p>
          <a:p>
            <a:endParaRPr lang="en-US" dirty="0" smtClean="0"/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        </a:t>
            </a:r>
          </a:p>
          <a:p>
            <a:pPr algn="l"/>
            <a:r>
              <a:rPr lang="en-US" sz="1800" dirty="0" smtClean="0"/>
              <a:t>      </a:t>
            </a:r>
            <a:r>
              <a:rPr lang="en-US" sz="1900" dirty="0" smtClean="0">
                <a:solidFill>
                  <a:schemeClr val="bg1"/>
                </a:solidFill>
              </a:rPr>
              <a:t>RESOURCE PERSON                                                                                         PRINCIPAL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          DR.NITESH.N.PATEL                                                                                                          DR. RAMESH PATEL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DEPARTMENT  OF  PSYCHOLOGY                                                                                         M. A.  PARIKH  FINE  ARTS 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      M. A. PARIKH  FINE  ARTS                                                                                         AND   ARTS  COLLEGE  PALANPUR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AND  ARTS  COLLEGE  PALANPUR</a:t>
            </a:r>
            <a:endParaRPr lang="en-IN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LENOVO\Desktop\CLG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ellipse">
            <a:avLst/>
          </a:prstGeom>
          <a:noFill/>
        </p:spPr>
      </p:pic>
      <p:pic>
        <p:nvPicPr>
          <p:cNvPr id="8" name="Picture 4" descr="C:\Users\LENOVO\Desktop\CLG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ellipse">
            <a:avLst/>
          </a:prstGeom>
          <a:noFill/>
        </p:spPr>
      </p:pic>
      <p:pic>
        <p:nvPicPr>
          <p:cNvPr id="2053" name="Picture 5" descr="C:\Users\LENOVO\Desktop\MY 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86200"/>
            <a:ext cx="1295400" cy="1447800"/>
          </a:xfrm>
          <a:prstGeom prst="ellipse">
            <a:avLst/>
          </a:prstGeom>
          <a:noFill/>
        </p:spPr>
      </p:pic>
      <p:pic>
        <p:nvPicPr>
          <p:cNvPr id="1026" name="Picture 2" descr="C:\Users\LENOVO\Downloads\WhatsApp Image 2021-08-10 at 9.42.45 PM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886200"/>
            <a:ext cx="1371600" cy="14478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87625" y="3086100"/>
          <a:ext cx="3967163" cy="685800"/>
        </p:xfrm>
        <a:graphic>
          <a:graphicData uri="http://schemas.openxmlformats.org/presentationml/2006/ole">
            <p:oleObj spid="_x0000_s2050" name="Packager Shell Object" showAsIcon="1" r:id="rId3" imgW="3966480" imgH="685440" progId="Package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2">
              <a:lumMod val="25000"/>
            </a:schemeClr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gu-IN" sz="4000" b="1" dirty="0" smtClean="0">
                <a:solidFill>
                  <a:srgbClr val="FFFF00"/>
                </a:solidFill>
              </a:rPr>
              <a:t>ભારત માં કેન્સરનું પ્રમાણ </a:t>
            </a:r>
          </a:p>
          <a:p>
            <a:pPr>
              <a:buFontTx/>
              <a:buChar char="-"/>
            </a:pPr>
            <a:r>
              <a:rPr lang="gu-IN" sz="3600" b="1" dirty="0" smtClean="0">
                <a:solidFill>
                  <a:schemeClr val="bg1"/>
                </a:solidFill>
              </a:rPr>
              <a:t>દર વર્ષે કેન્સર ના </a:t>
            </a:r>
            <a:r>
              <a:rPr lang="gu-IN" sz="3600" b="1" dirty="0" smtClean="0">
                <a:solidFill>
                  <a:srgbClr val="FFC000"/>
                </a:solidFill>
              </a:rPr>
              <a:t>8 લાખ </a:t>
            </a:r>
            <a:r>
              <a:rPr lang="gu-IN" sz="3600" b="1" dirty="0" smtClean="0">
                <a:solidFill>
                  <a:schemeClr val="bg1"/>
                </a:solidFill>
              </a:rPr>
              <a:t>દર્દી જોવા મળે છે.</a:t>
            </a:r>
          </a:p>
          <a:p>
            <a:pPr>
              <a:buFontTx/>
              <a:buChar char="-"/>
            </a:pPr>
            <a:r>
              <a:rPr lang="gu-IN" sz="3600" b="1" dirty="0" smtClean="0">
                <a:solidFill>
                  <a:srgbClr val="FFC000"/>
                </a:solidFill>
              </a:rPr>
              <a:t>24 લાખ </a:t>
            </a:r>
            <a:r>
              <a:rPr lang="gu-IN" sz="3600" b="1" dirty="0" smtClean="0">
                <a:solidFill>
                  <a:schemeClr val="bg1"/>
                </a:solidFill>
              </a:rPr>
              <a:t>જુના દર્દીઓ હાલ માં છે.</a:t>
            </a:r>
          </a:p>
          <a:p>
            <a:pPr>
              <a:buFontTx/>
              <a:buChar char="-"/>
            </a:pPr>
            <a:r>
              <a:rPr lang="gu-IN" sz="3600" b="1" dirty="0" smtClean="0">
                <a:solidFill>
                  <a:srgbClr val="FFC000"/>
                </a:solidFill>
              </a:rPr>
              <a:t>48% પુરુષો </a:t>
            </a:r>
            <a:r>
              <a:rPr lang="gu-IN" sz="3600" b="1" dirty="0" smtClean="0">
                <a:solidFill>
                  <a:schemeClr val="bg1"/>
                </a:solidFill>
              </a:rPr>
              <a:t>અને </a:t>
            </a:r>
            <a:r>
              <a:rPr lang="gu-IN" sz="3600" b="1" dirty="0" smtClean="0">
                <a:solidFill>
                  <a:srgbClr val="FFC000"/>
                </a:solidFill>
              </a:rPr>
              <a:t>20% સ્ત્રીઓ </a:t>
            </a:r>
            <a:r>
              <a:rPr lang="gu-IN" sz="3600" b="1" dirty="0" smtClean="0">
                <a:solidFill>
                  <a:schemeClr val="bg1"/>
                </a:solidFill>
              </a:rPr>
              <a:t>કેન્સર મોટા ભાગે આ બાબતો જોવા મળે છે.</a:t>
            </a:r>
          </a:p>
          <a:p>
            <a:pPr>
              <a:buFontTx/>
              <a:buChar char="-"/>
            </a:pPr>
            <a:r>
              <a:rPr lang="gu-IN" sz="3600" b="1" dirty="0" smtClean="0">
                <a:solidFill>
                  <a:schemeClr val="bg1"/>
                </a:solidFill>
              </a:rPr>
              <a:t>ભારતમાં ૨૦૧૮ કેન્દ્રીય મંત્રી </a:t>
            </a:r>
            <a:r>
              <a:rPr lang="gu-IN" sz="3600" b="1" dirty="0" smtClean="0">
                <a:solidFill>
                  <a:schemeClr val="bg1"/>
                </a:solidFill>
              </a:rPr>
              <a:t>હર્ષવર્ધન 15.86 </a:t>
            </a:r>
            <a:r>
              <a:rPr lang="gu-IN" sz="3600" b="1" dirty="0" smtClean="0">
                <a:solidFill>
                  <a:schemeClr val="bg1"/>
                </a:solidFill>
              </a:rPr>
              <a:t>લાખ કેન્સર ના દર્દી નોધાયા છે તેવો આંકડો પ્રસ્તુત કરે છે.</a:t>
            </a:r>
          </a:p>
          <a:p>
            <a:pPr>
              <a:buFontTx/>
              <a:buChar char="-"/>
            </a:pPr>
            <a:endParaRPr lang="gu-IN" sz="36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gu-IN" sz="3600" b="1" dirty="0" smtClean="0">
                <a:solidFill>
                  <a:schemeClr val="bg1"/>
                </a:solidFill>
              </a:rPr>
              <a:t> </a:t>
            </a:r>
            <a:r>
              <a:rPr lang="gu-IN" b="1" dirty="0" smtClean="0">
                <a:solidFill>
                  <a:srgbClr val="FFFF00"/>
                </a:solidFill>
              </a:rPr>
              <a:t>1.બીડી / સિગરેટ </a:t>
            </a:r>
          </a:p>
          <a:p>
            <a:pPr algn="ctr">
              <a:buNone/>
            </a:pPr>
            <a:r>
              <a:rPr lang="gu-IN" b="1" dirty="0" smtClean="0">
                <a:solidFill>
                  <a:srgbClr val="FFFF00"/>
                </a:solidFill>
              </a:rPr>
              <a:t> 2. ગુટખા </a:t>
            </a:r>
          </a:p>
          <a:p>
            <a:pPr algn="ctr">
              <a:buNone/>
            </a:pPr>
            <a:r>
              <a:rPr lang="gu-IN" b="1" dirty="0" smtClean="0">
                <a:solidFill>
                  <a:srgbClr val="FFFF00"/>
                </a:solidFill>
              </a:rPr>
              <a:t> ૩. પાન મસાલા </a:t>
            </a:r>
          </a:p>
          <a:p>
            <a:pPr algn="ctr">
              <a:buNone/>
            </a:pPr>
            <a:r>
              <a:rPr lang="gu-IN" b="1" dirty="0" smtClean="0">
                <a:solidFill>
                  <a:srgbClr val="FFFF00"/>
                </a:solidFill>
              </a:rPr>
              <a:t> 4. છીંકણી </a:t>
            </a:r>
            <a:endParaRPr lang="en-IN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C000"/>
          </a:solidFill>
        </p:spPr>
        <p:txBody>
          <a:bodyPr/>
          <a:lstStyle/>
          <a:p>
            <a:pPr algn="ctr">
              <a:buNone/>
            </a:pPr>
            <a:r>
              <a:rPr lang="gu-IN" sz="4000" dirty="0" smtClean="0">
                <a:solidFill>
                  <a:schemeClr val="bg1"/>
                </a:solidFill>
              </a:rPr>
              <a:t>મૃત્યુ ના આંકડાઓ</a:t>
            </a:r>
          </a:p>
          <a:p>
            <a:pPr algn="ctr">
              <a:buNone/>
            </a:pPr>
            <a:endParaRPr lang="gu-IN" sz="4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gu-IN" sz="3600" dirty="0" smtClean="0"/>
              <a:t>૨૦૩૫ સુધીમાં કેન્સરના </a:t>
            </a:r>
          </a:p>
          <a:p>
            <a:pPr algn="ctr">
              <a:buNone/>
            </a:pPr>
            <a:r>
              <a:rPr lang="gu-IN" sz="3600" dirty="0" smtClean="0"/>
              <a:t>દર્દીઓ ૧૦ લાખ થી ૧૭ લાખ</a:t>
            </a:r>
          </a:p>
          <a:p>
            <a:pPr algn="ctr">
              <a:buNone/>
            </a:pPr>
            <a:r>
              <a:rPr lang="gu-IN" sz="3600" dirty="0" smtClean="0"/>
              <a:t> થઇ શકે છે.</a:t>
            </a:r>
          </a:p>
          <a:p>
            <a:pPr algn="ctr">
              <a:buNone/>
            </a:pPr>
            <a:endParaRPr lang="gu-IN" sz="3600" dirty="0" smtClean="0"/>
          </a:p>
          <a:p>
            <a:pPr algn="ctr">
              <a:buNone/>
            </a:pPr>
            <a:r>
              <a:rPr lang="gu-IN" sz="3600" dirty="0" smtClean="0"/>
              <a:t>કેન્સરના કારણે મોતની સંખ્યા 12 લાખ થઇ શકેછે.</a:t>
            </a:r>
            <a:endParaRPr lang="en-IN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gu-IN" sz="4400" dirty="0" smtClean="0">
                <a:solidFill>
                  <a:schemeClr val="bg1"/>
                </a:solidFill>
              </a:rPr>
              <a:t>     </a:t>
            </a:r>
            <a:r>
              <a:rPr lang="gu-IN" sz="4400" dirty="0" smtClean="0">
                <a:solidFill>
                  <a:srgbClr val="FFFF00"/>
                </a:solidFill>
              </a:rPr>
              <a:t>કેન્સર શેના કારણે થઇ શકે છે.</a:t>
            </a:r>
          </a:p>
          <a:p>
            <a:pPr>
              <a:buNone/>
            </a:pPr>
            <a:endParaRPr lang="gu-IN" sz="4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બીડી કે સિગારેટ પીવાથી </a:t>
            </a: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તમાકુનું સેવન કરવાથી </a:t>
            </a: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આલ્કોહોલના સેવનથી</a:t>
            </a: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ગુટખા (ઉંચે લોગ કિ ઉંચી પસંદ)</a:t>
            </a: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પ્રદુષણયુક્ત વાતાવરણમાં રહેવાથી</a:t>
            </a: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આનુવંસીગતા (વારસા)</a:t>
            </a:r>
          </a:p>
          <a:p>
            <a:pPr>
              <a:buFontTx/>
              <a:buChar char="-"/>
            </a:pPr>
            <a:r>
              <a:rPr lang="gu-IN" sz="4400" dirty="0" smtClean="0">
                <a:solidFill>
                  <a:schemeClr val="bg1"/>
                </a:solidFill>
              </a:rPr>
              <a:t>જંકફૂડ    </a:t>
            </a:r>
            <a:endParaRPr lang="en-IN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/>
          </a:solidFill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gu-IN" sz="40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gu-IN" sz="4700" b="1" dirty="0" smtClean="0">
                <a:solidFill>
                  <a:schemeClr val="bg1"/>
                </a:solidFill>
              </a:rPr>
              <a:t>કેન્સરને રોકવા આપડે શું કરી શકીએ?</a:t>
            </a:r>
          </a:p>
          <a:p>
            <a:pPr algn="ctr">
              <a:buNone/>
            </a:pPr>
            <a:endParaRPr lang="gu-IN" sz="4000" b="1" dirty="0" smtClean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છાપા માં કેન્સરને લગતા લેખ આપીને.</a:t>
            </a: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ટી.વી. દ્વારા </a:t>
            </a: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NSS દ્વારા જાહેર સ્થળો એ વ્યસન મુક્તિ અને સ્વચ્છતા ના કાર્યક્રમ કરવા </a:t>
            </a: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મનોવૈજ્ઞાનિક થેરાપી (સલાહ કેન્દ્ર)</a:t>
            </a: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કોલેજ, સ્કુલ, ગામ, ઔધોગિક સંસ્થા આગળ બેનર લગાવવા.</a:t>
            </a: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જો ઘરમાં કોઈ વડીલ વ્યસન કરતુ હોય તો બાળક ને મસાલો કે ગુટખા લેવા મોકલવા નહિ.</a:t>
            </a:r>
          </a:p>
          <a:p>
            <a:pPr algn="just">
              <a:buFontTx/>
              <a:buChar char="-"/>
            </a:pPr>
            <a:r>
              <a:rPr lang="gu-IN" sz="4000" b="1" dirty="0" smtClean="0">
                <a:solidFill>
                  <a:srgbClr val="002060"/>
                </a:solidFill>
              </a:rPr>
              <a:t>આટલું કરશું તો પણ આપડે અડધું ભારત બચાવી શકીશું   </a:t>
            </a:r>
            <a:r>
              <a:rPr lang="gu-IN" sz="4000" b="1" dirty="0" smtClean="0">
                <a:solidFill>
                  <a:schemeClr val="bg1"/>
                </a:solidFill>
              </a:rPr>
              <a:t>  </a:t>
            </a:r>
          </a:p>
          <a:p>
            <a:pPr algn="ctr">
              <a:buNone/>
            </a:pPr>
            <a:r>
              <a:rPr lang="gu-IN" sz="4000" b="1" dirty="0" smtClean="0">
                <a:solidFill>
                  <a:schemeClr val="bg1"/>
                </a:solidFill>
              </a:rPr>
              <a:t> </a:t>
            </a:r>
            <a:endParaRPr lang="en-IN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rakesh rosh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71800" cy="3048000"/>
          </a:xfrm>
          <a:prstGeom prst="rect">
            <a:avLst/>
          </a:prstGeom>
          <a:noFill/>
        </p:spPr>
      </p:pic>
      <p:pic>
        <p:nvPicPr>
          <p:cNvPr id="3075" name="Picture 3" descr="C:\Users\LENOVO\Desktop\manisa koila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0"/>
            <a:ext cx="3581400" cy="3048000"/>
          </a:xfrm>
          <a:prstGeom prst="rect">
            <a:avLst/>
          </a:prstGeom>
          <a:noFill/>
        </p:spPr>
      </p:pic>
      <p:pic>
        <p:nvPicPr>
          <p:cNvPr id="3076" name="Picture 4" descr="C:\Users\LENOVO\Desktop\sanjay dt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3038475"/>
            <a:ext cx="2895600" cy="3819525"/>
          </a:xfrm>
          <a:prstGeom prst="rect">
            <a:avLst/>
          </a:prstGeom>
          <a:noFill/>
        </p:spPr>
      </p:pic>
      <p:pic>
        <p:nvPicPr>
          <p:cNvPr id="3077" name="Picture 5" descr="C:\Users\LENOVO\Desktop\sonali bend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8000"/>
            <a:ext cx="2514600" cy="3810000"/>
          </a:xfrm>
          <a:prstGeom prst="rect">
            <a:avLst/>
          </a:prstGeom>
          <a:noFill/>
        </p:spPr>
      </p:pic>
      <p:pic>
        <p:nvPicPr>
          <p:cNvPr id="3078" name="Picture 6" descr="C:\Users\LENOVO\Desktop\irfan kh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0"/>
            <a:ext cx="2590800" cy="3048000"/>
          </a:xfrm>
          <a:prstGeom prst="rect">
            <a:avLst/>
          </a:prstGeom>
          <a:noFill/>
        </p:spPr>
      </p:pic>
      <p:pic>
        <p:nvPicPr>
          <p:cNvPr id="3079" name="Picture 7" descr="C:\Users\LENOVO\Desktop\yuvraj sin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3048000"/>
            <a:ext cx="32766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thank 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610600" cy="6553200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>
              <a:buNone/>
            </a:pPr>
            <a:endParaRPr lang="gu-IN" sz="8800" dirty="0" smtClean="0"/>
          </a:p>
          <a:p>
            <a:pPr algn="ctr">
              <a:buNone/>
            </a:pPr>
            <a:r>
              <a:rPr lang="gu-IN" sz="6600" dirty="0" smtClean="0">
                <a:solidFill>
                  <a:srgbClr val="FFC000"/>
                </a:solidFill>
              </a:rPr>
              <a:t>કેન્સર </a:t>
            </a:r>
          </a:p>
          <a:p>
            <a:pPr algn="ctr">
              <a:buNone/>
            </a:pPr>
            <a:r>
              <a:rPr lang="gu-IN" sz="6600" dirty="0" smtClean="0">
                <a:solidFill>
                  <a:srgbClr val="FFC000"/>
                </a:solidFill>
              </a:rPr>
              <a:t>એટલે </a:t>
            </a:r>
          </a:p>
          <a:p>
            <a:pPr algn="ctr">
              <a:buNone/>
            </a:pPr>
            <a:r>
              <a:rPr lang="gu-IN" sz="6600" dirty="0" smtClean="0">
                <a:solidFill>
                  <a:srgbClr val="FFC000"/>
                </a:solidFill>
              </a:rPr>
              <a:t>કેન્સલ</a:t>
            </a:r>
            <a:r>
              <a:rPr lang="en-US" sz="6600" dirty="0" smtClean="0">
                <a:solidFill>
                  <a:srgbClr val="FFC000"/>
                </a:solidFill>
              </a:rPr>
              <a:t>?</a:t>
            </a:r>
            <a:endParaRPr lang="gu-IN" sz="7200" dirty="0" smtClean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gu-IN" sz="8000" dirty="0" smtClean="0"/>
              <a:t>સાચું </a:t>
            </a:r>
            <a:r>
              <a:rPr lang="gu-IN" sz="8000" dirty="0" smtClean="0"/>
              <a:t> લાગેછે? </a:t>
            </a:r>
            <a:endParaRPr lang="en-IN" sz="8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477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gu-IN" sz="4400" dirty="0" smtClean="0">
                <a:solidFill>
                  <a:srgbClr val="0070C0"/>
                </a:solidFill>
              </a:rPr>
              <a:t>કેન્સર એટલે શું?</a:t>
            </a:r>
          </a:p>
          <a:p>
            <a:pPr>
              <a:buNone/>
            </a:pPr>
            <a:r>
              <a:rPr lang="gu-IN" dirty="0" smtClean="0"/>
              <a:t>    </a:t>
            </a:r>
          </a:p>
          <a:p>
            <a:pPr>
              <a:buNone/>
            </a:pPr>
            <a:r>
              <a:rPr lang="gu-IN" sz="5400" dirty="0" smtClean="0"/>
              <a:t>                  </a:t>
            </a:r>
            <a:r>
              <a:rPr lang="gu-IN" sz="4800" dirty="0" smtClean="0"/>
              <a:t>“કેન્સર એટલે સામાન્ય કોષોનું અસામન્ય અને અનિયંત્રિત વિભાજન.”</a:t>
            </a:r>
          </a:p>
          <a:p>
            <a:pPr>
              <a:buNone/>
            </a:pPr>
            <a:r>
              <a:rPr lang="gu-IN" sz="4800" dirty="0" smtClean="0"/>
              <a:t>             </a:t>
            </a:r>
            <a:endParaRPr lang="en-IN" sz="4400" dirty="0"/>
          </a:p>
        </p:txBody>
      </p:sp>
      <p:sp>
        <p:nvSpPr>
          <p:cNvPr id="4" name="Rounded Rectangle 3"/>
          <p:cNvSpPr/>
          <p:nvPr/>
        </p:nvSpPr>
        <p:spPr>
          <a:xfrm>
            <a:off x="4724400" y="4343400"/>
            <a:ext cx="28194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u-IN" sz="3200" b="1" dirty="0" smtClean="0"/>
              <a:t>ગાંઠ થવી </a:t>
            </a:r>
          </a:p>
          <a:p>
            <a:pPr algn="ctr"/>
            <a:r>
              <a:rPr lang="gu-IN" sz="3200" b="1" dirty="0" smtClean="0"/>
              <a:t>અથવા </a:t>
            </a:r>
          </a:p>
          <a:p>
            <a:pPr algn="ctr"/>
            <a:r>
              <a:rPr lang="gu-IN" sz="3200" b="1" dirty="0" smtClean="0"/>
              <a:t>ટ્યુમર થાવું.</a:t>
            </a:r>
            <a:endParaRPr lang="en-IN" sz="3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382000" cy="64008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gu-IN" dirty="0" smtClean="0">
                <a:solidFill>
                  <a:srgbClr val="C00000"/>
                </a:solidFill>
              </a:rPr>
              <a:t>ટ્યુમર ના મુખ્ય બે પ્રકાર છે.</a:t>
            </a:r>
          </a:p>
          <a:p>
            <a:pPr algn="ctr">
              <a:buNone/>
            </a:pPr>
            <a:r>
              <a:rPr lang="gu-IN" dirty="0" smtClean="0"/>
              <a:t>1.બીનાઈન (સૌમ્ય) </a:t>
            </a:r>
          </a:p>
          <a:p>
            <a:pPr algn="ctr">
              <a:buNone/>
            </a:pPr>
            <a:r>
              <a:rPr lang="gu-IN" dirty="0" smtClean="0"/>
              <a:t>2.મલીગ્નન્ટ (જીવલેણ)</a:t>
            </a:r>
          </a:p>
          <a:p>
            <a:pPr algn="ctr">
              <a:buNone/>
            </a:pPr>
            <a:endParaRPr lang="gu-IN" dirty="0" smtClean="0"/>
          </a:p>
          <a:p>
            <a:pPr algn="just">
              <a:buFontTx/>
              <a:buChar char="-"/>
            </a:pPr>
            <a:r>
              <a:rPr lang="gu-IN" dirty="0" smtClean="0">
                <a:solidFill>
                  <a:schemeClr val="accent3">
                    <a:lumMod val="75000"/>
                  </a:schemeClr>
                </a:solidFill>
              </a:rPr>
              <a:t>બીનાઈન ટ્યુમર એ મગજ માં ધીમે ધીમે વિકાસ પામે છે. 70 % સૌમ્ય છે.</a:t>
            </a:r>
          </a:p>
          <a:p>
            <a:pPr algn="just">
              <a:buFontTx/>
              <a:buChar char="-"/>
            </a:pPr>
            <a:r>
              <a:rPr lang="gu-IN" dirty="0" smtClean="0">
                <a:solidFill>
                  <a:schemeClr val="accent3">
                    <a:lumMod val="75000"/>
                  </a:schemeClr>
                </a:solidFill>
              </a:rPr>
              <a:t>20 થી ૩૦ કે 50 વર્ષ સુધી ધીમે ધીમે વિકાસ પામે છે.</a:t>
            </a:r>
          </a:p>
          <a:p>
            <a:pPr algn="just">
              <a:buFontTx/>
              <a:buChar char="-"/>
            </a:pPr>
            <a:r>
              <a:rPr lang="gu-IN" dirty="0" smtClean="0">
                <a:solidFill>
                  <a:schemeClr val="accent3">
                    <a:lumMod val="75000"/>
                  </a:schemeClr>
                </a:solidFill>
              </a:rPr>
              <a:t>જયારે મલીગ્નન્ટ ટ્યુમર એ બીનાઈન ટ્યુમર કરતા 10-20 ઘણું વધારે ઝડપી હોય છે.</a:t>
            </a:r>
          </a:p>
          <a:p>
            <a:pPr algn="ctr">
              <a:buNone/>
            </a:pPr>
            <a:endParaRPr lang="gu-IN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gu-IN" sz="4000" dirty="0" smtClean="0"/>
          </a:p>
          <a:p>
            <a:pPr algn="ctr">
              <a:buNone/>
            </a:pPr>
            <a:r>
              <a:rPr lang="gu-IN" sz="4000" dirty="0" smtClean="0">
                <a:solidFill>
                  <a:srgbClr val="FFFF00"/>
                </a:solidFill>
              </a:rPr>
              <a:t>કેન્સરના લક્ષણો કયા?</a:t>
            </a:r>
          </a:p>
          <a:p>
            <a:pPr algn="ctr">
              <a:buNone/>
            </a:pPr>
            <a:endParaRPr lang="gu-IN" sz="4000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gu-IN" sz="3500" dirty="0" smtClean="0"/>
              <a:t>ઘણા સમય થી ખાંસી હોય ક્યારેક થુંક માં લોહી નીકળવું.</a:t>
            </a:r>
          </a:p>
          <a:p>
            <a:pPr>
              <a:buFontTx/>
              <a:buChar char="-"/>
            </a:pPr>
            <a:r>
              <a:rPr lang="gu-IN" sz="3500" dirty="0" smtClean="0"/>
              <a:t>90% દર્દી માં આ કેન્સર જોવા મળતું હોય છે. જે પહેલા સ્ટેજ નું કેન્સર કહી શકાય છે.</a:t>
            </a:r>
          </a:p>
          <a:p>
            <a:pPr>
              <a:buFontTx/>
              <a:buChar char="-"/>
            </a:pPr>
            <a:r>
              <a:rPr lang="gu-IN" sz="3500" dirty="0" smtClean="0"/>
              <a:t>આ કેન્સર ગળા નું કે માથાનું હોય શકે છે.</a:t>
            </a:r>
          </a:p>
          <a:p>
            <a:pPr>
              <a:buFontTx/>
              <a:buChar char="-"/>
            </a:pPr>
            <a:r>
              <a:rPr lang="gu-IN" sz="3500" dirty="0" smtClean="0"/>
              <a:t>જો પેટ ને લગતું કેન્સર હોય તો લોહીની કમી હોય છે.</a:t>
            </a:r>
          </a:p>
          <a:p>
            <a:pPr>
              <a:buFontTx/>
              <a:buChar char="-"/>
            </a:pPr>
            <a:r>
              <a:rPr lang="gu-IN" sz="3500" dirty="0" smtClean="0"/>
              <a:t>ક્યારેક ઘણા લાંબા સમયથી જમવાનું બરાબર ઉતરે નહિ તો નળી નું કેન્સર હોઈ શકે.</a:t>
            </a:r>
          </a:p>
          <a:p>
            <a:pPr>
              <a:buFontTx/>
              <a:buChar char="-"/>
            </a:pPr>
            <a:r>
              <a:rPr lang="gu-IN" sz="3500" dirty="0" smtClean="0"/>
              <a:t>પેશાબ ધીમો આવવો.કે સાવ ઓછો આવવો </a:t>
            </a:r>
          </a:p>
          <a:p>
            <a:pPr>
              <a:buFontTx/>
              <a:buChar char="-"/>
            </a:pPr>
            <a:r>
              <a:rPr lang="gu-IN" sz="3500" dirty="0" smtClean="0"/>
              <a:t>શરીરના કોઈ ભાગ પર ચાર કે તેથી વધુ અઠવાડિયા સુધી ગાંઠ જેવું હોવું.</a:t>
            </a:r>
          </a:p>
          <a:p>
            <a:pPr>
              <a:buFontTx/>
              <a:buChar char="-"/>
            </a:pPr>
            <a:r>
              <a:rPr lang="gu-IN" sz="3500" dirty="0" smtClean="0"/>
              <a:t>આવા લક્ષણો જણાય તો તુરંત નિદાન કરાવી લેવું જોઈએ.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647700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buNone/>
            </a:pPr>
            <a:endParaRPr lang="gu-IN" dirty="0" smtClean="0"/>
          </a:p>
          <a:p>
            <a:pPr algn="ctr">
              <a:buNone/>
            </a:pPr>
            <a:r>
              <a:rPr lang="gu-IN" sz="3600" dirty="0" smtClean="0">
                <a:solidFill>
                  <a:srgbClr val="FF0000"/>
                </a:solidFill>
              </a:rPr>
              <a:t>કેન્સર શરીર ના કયા ભાગમાં થઇ શકે છે.</a:t>
            </a:r>
          </a:p>
          <a:p>
            <a:pPr algn="ctr">
              <a:buNone/>
            </a:pPr>
            <a:endParaRPr lang="gu-IN" sz="3600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મોઢાનું કેન્સર </a:t>
            </a: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સ્ત્રીઓમાં સ્તન કેન્સર</a:t>
            </a: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અન્નનળી નું કેન્સર </a:t>
            </a: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લોહીનું કેન્સર </a:t>
            </a: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સ્વાદુપિંડનું કેન્સર</a:t>
            </a: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પ્રોસ્ટેટ કેન્સર </a:t>
            </a:r>
          </a:p>
          <a:p>
            <a:pPr marL="514350" indent="-514350">
              <a:buAutoNum type="arabicPeriod"/>
            </a:pPr>
            <a:r>
              <a:rPr lang="gu-IN" dirty="0" smtClean="0">
                <a:solidFill>
                  <a:schemeClr val="bg1"/>
                </a:solidFill>
              </a:rPr>
              <a:t>ગર્ભાશયનું કેન્સર 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esktop\modhanu kens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33600"/>
            <a:ext cx="4343400" cy="412432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838200" y="533400"/>
            <a:ext cx="6781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u-IN" sz="3600" b="1" dirty="0" smtClean="0"/>
              <a:t>મોઢાનું કેન્સર </a:t>
            </a:r>
            <a:endParaRPr lang="en-IN" sz="3600" b="1" dirty="0"/>
          </a:p>
        </p:txBody>
      </p:sp>
      <p:pic>
        <p:nvPicPr>
          <p:cNvPr id="3076" name="Picture 4" descr="C:\Users\LENOVO\Desktop\kensar 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4913" y="2133600"/>
            <a:ext cx="3824287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saurastr i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sivil hospt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480</Words>
  <Application>Microsoft Office PowerPoint</Application>
  <PresentationFormat>On-screen Show (4:3)</PresentationFormat>
  <Paragraphs>98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40</cp:revision>
  <dcterms:created xsi:type="dcterms:W3CDTF">2006-08-16T00:00:00Z</dcterms:created>
  <dcterms:modified xsi:type="dcterms:W3CDTF">2021-08-10T05:45:49Z</dcterms:modified>
</cp:coreProperties>
</file>