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>
                <a:solidFill>
                  <a:srgbClr val="0070C0"/>
                </a:solidFill>
              </a:rPr>
              <a:t>Speaker</a:t>
            </a:r>
            <a:r>
              <a:rPr lang="en-US" sz="3600" dirty="0" smtClean="0">
                <a:solidFill>
                  <a:srgbClr val="0070C0"/>
                </a:solidFill>
              </a:rPr>
              <a:t>: Dr. </a:t>
            </a:r>
            <a:r>
              <a:rPr lang="en-US" sz="3600" dirty="0" err="1" smtClean="0">
                <a:solidFill>
                  <a:srgbClr val="0070C0"/>
                </a:solidFill>
              </a:rPr>
              <a:t>Nitesh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patel</a:t>
            </a: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600" dirty="0" smtClean="0">
                <a:solidFill>
                  <a:srgbClr val="0070C0"/>
                </a:solidFill>
              </a:rPr>
              <a:t/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Date: 01/12/2021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Y.S.ARTS AND COMMERCE COLLEGE, DEVGADH BARIA</a:t>
            </a:r>
          </a:p>
        </p:txBody>
      </p:sp>
      <p:sp>
        <p:nvSpPr>
          <p:cNvPr id="5" name="Oval 4"/>
          <p:cNvSpPr/>
          <p:nvPr/>
        </p:nvSpPr>
        <p:spPr>
          <a:xfrm>
            <a:off x="2590800" y="3670495"/>
            <a:ext cx="3810000" cy="12954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TOPIC</a:t>
            </a:r>
          </a:p>
          <a:p>
            <a:pPr algn="ctr"/>
            <a:r>
              <a:rPr lang="en-US" sz="2000" dirty="0" smtClean="0"/>
              <a:t>Erik Erikson Psychosocial Theory of Personality</a:t>
            </a:r>
            <a:endParaRPr lang="en-IN" sz="2000" dirty="0"/>
          </a:p>
        </p:txBody>
      </p:sp>
      <p:pic>
        <p:nvPicPr>
          <p:cNvPr id="7" name="Picture 2" descr="C:\Users\LENOVO\Desktop\erik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914400"/>
            <a:ext cx="39624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gu-IN" dirty="0" smtClean="0"/>
              <a:t/>
            </a:r>
            <a:br>
              <a:rPr lang="gu-IN" dirty="0" smtClean="0"/>
            </a:br>
            <a:r>
              <a:rPr lang="gu-IN" sz="4000" dirty="0" smtClean="0"/>
              <a:t>એરિક એરિક્સન:</a:t>
            </a:r>
            <a:r>
              <a:rPr lang="en-US" sz="4000" dirty="0" smtClean="0"/>
              <a:t> </a:t>
            </a:r>
            <a:r>
              <a:rPr lang="gu-IN" sz="4000" dirty="0" smtClean="0"/>
              <a:t>વ્યક્તિત્વનો  મનોસમાજીક સિધ્ધાંત   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lnSpcReduction="10000"/>
          </a:bodyPr>
          <a:lstStyle/>
          <a:p>
            <a:r>
              <a:rPr lang="gu-IN" dirty="0" smtClean="0">
                <a:solidFill>
                  <a:srgbClr val="C00000"/>
                </a:solidFill>
              </a:rPr>
              <a:t>એરિક એરિક્સનનો પરિચય:</a:t>
            </a:r>
          </a:p>
          <a:p>
            <a:pPr algn="just">
              <a:buFontTx/>
              <a:buChar char="-"/>
            </a:pPr>
            <a:r>
              <a:rPr lang="gu-IN" dirty="0" smtClean="0"/>
              <a:t>તેમનો જન્મ </a:t>
            </a:r>
            <a:r>
              <a:rPr lang="gu-IN" dirty="0" smtClean="0">
                <a:solidFill>
                  <a:srgbClr val="0070C0"/>
                </a:solidFill>
              </a:rPr>
              <a:t>15 જુન 1902માં </a:t>
            </a:r>
            <a:r>
              <a:rPr lang="gu-IN" dirty="0" smtClean="0"/>
              <a:t>જર્મનીમાં થયો.</a:t>
            </a:r>
          </a:p>
          <a:p>
            <a:pPr algn="just">
              <a:buFontTx/>
              <a:buChar char="-"/>
            </a:pPr>
            <a:r>
              <a:rPr lang="gu-IN" dirty="0" smtClean="0"/>
              <a:t>તેમણે ઔપચારિક રીતે મનોવિજ્ઞાનની ડીગ્રી પ્રાપ્ત કરેલ હતીજ નહિ.</a:t>
            </a:r>
          </a:p>
          <a:p>
            <a:pPr algn="just">
              <a:buFontTx/>
              <a:buChar char="-"/>
            </a:pPr>
            <a:r>
              <a:rPr lang="gu-IN" dirty="0" smtClean="0"/>
              <a:t>એરિક્સનને </a:t>
            </a:r>
            <a:r>
              <a:rPr lang="gu-IN" dirty="0" smtClean="0">
                <a:solidFill>
                  <a:srgbClr val="0070C0"/>
                </a:solidFill>
              </a:rPr>
              <a:t>ઈતિહાસ,લેટીન અને કલામાં </a:t>
            </a:r>
            <a:r>
              <a:rPr lang="gu-IN" dirty="0" smtClean="0"/>
              <a:t>રસ હતો.</a:t>
            </a:r>
          </a:p>
          <a:p>
            <a:pPr algn="just">
              <a:buFontTx/>
              <a:buChar char="-"/>
            </a:pPr>
            <a:r>
              <a:rPr lang="gu-IN" dirty="0" smtClean="0"/>
              <a:t>એરિક્સન  </a:t>
            </a:r>
            <a:r>
              <a:rPr lang="gu-IN" dirty="0" smtClean="0">
                <a:solidFill>
                  <a:srgbClr val="0070C0"/>
                </a:solidFill>
              </a:rPr>
              <a:t>અન્ના ફ્રોઈડનો દર્દી </a:t>
            </a:r>
            <a:r>
              <a:rPr lang="gu-IN" dirty="0" smtClean="0"/>
              <a:t>બન્યો. તેના પછી   મનોવિશ્લેષણ માં તેને રસ પડ્યો. (7 ડોલર્સ) 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0070C0"/>
                </a:solidFill>
              </a:rPr>
              <a:t>1933 માં હાવર્ડ </a:t>
            </a:r>
            <a:r>
              <a:rPr lang="gu-IN" dirty="0" smtClean="0"/>
              <a:t>માં તેમણે મનોવિશ્લેષણની ખાનગી પ્રેક્ટીસ કરી.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0070C0"/>
                </a:solidFill>
              </a:rPr>
              <a:t>13, મેં 1994 </a:t>
            </a:r>
            <a:r>
              <a:rPr lang="gu-IN" dirty="0" smtClean="0"/>
              <a:t>માં તેમનું મૃત્યુ થયું.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gu-IN" dirty="0" smtClean="0"/>
              <a:t>ઓળખ - ઈગો સાયકોલોજીસ્ટ</a:t>
            </a:r>
          </a:p>
          <a:p>
            <a:pPr>
              <a:buFontTx/>
              <a:buChar char="-"/>
            </a:pPr>
            <a:r>
              <a:rPr lang="gu-IN" dirty="0" smtClean="0"/>
              <a:t>ફ્રોઈડ પાંચ તબક્કા – આખા જીવનકાળ </a:t>
            </a:r>
          </a:p>
          <a:p>
            <a:pPr>
              <a:buFontTx/>
              <a:buChar char="-"/>
            </a:pPr>
            <a:r>
              <a:rPr lang="en-US" dirty="0" smtClean="0"/>
              <a:t>Child hood  and society (1963)</a:t>
            </a:r>
          </a:p>
          <a:p>
            <a:pPr>
              <a:buNone/>
            </a:pPr>
            <a:r>
              <a:rPr lang="en-US" dirty="0" smtClean="0"/>
              <a:t>→ </a:t>
            </a:r>
            <a:r>
              <a:rPr lang="gu-IN" dirty="0" smtClean="0"/>
              <a:t>એરિક એરિક્સનના આઠ તબક્કા :</a:t>
            </a:r>
          </a:p>
          <a:p>
            <a:pPr marL="514350" indent="-514350">
              <a:buAutoNum type="arabicPeriod"/>
            </a:pPr>
            <a:r>
              <a:rPr lang="gu-IN" dirty="0" smtClean="0">
                <a:solidFill>
                  <a:srgbClr val="C00000"/>
                </a:solidFill>
              </a:rPr>
              <a:t>શૈશવ અવસ્થા : વિશ્વાસ વી. અવિશ્વાસ.(0-1)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મુખા અવસ્થા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વિશ્વાસ અથવા આસ્થાની ભાવના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ઉત્તમ માતૃ દેખરેખ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અવિશ્વાસ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શંકાઓ, ડર,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વિશ્વાસની ભાવના જરૂરત નથી પરંતુ અવિશ્વાસની તુલનામાં અનુકુળ પ્રમાણ હોવું જરૂરી છે. </a:t>
            </a:r>
          </a:p>
          <a:p>
            <a:pPr marL="514350" indent="-514350">
              <a:buFontTx/>
              <a:buChar char="-"/>
            </a:pPr>
            <a:endParaRPr lang="gu-IN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gu-IN" dirty="0" smtClean="0"/>
              <a:t>સફળતા પૂર્વક સમાધાન- </a:t>
            </a:r>
            <a:r>
              <a:rPr lang="gu-IN" dirty="0" smtClean="0">
                <a:solidFill>
                  <a:srgbClr val="0070C0"/>
                </a:solidFill>
              </a:rPr>
              <a:t>આશા ની સંજ્ઞા </a:t>
            </a:r>
          </a:p>
          <a:p>
            <a:pPr>
              <a:buFontTx/>
              <a:buChar char="-"/>
            </a:pPr>
            <a:r>
              <a:rPr lang="gu-IN" dirty="0" smtClean="0"/>
              <a:t>આવું ના બને ત્યારે આવો વ્યક્તિ પરમ ભક્ત અથવા પોતાની જાતે પૂજા કરવી, બીજા પર ભરોસો ના હોવો.</a:t>
            </a:r>
          </a:p>
          <a:p>
            <a:pPr>
              <a:buNone/>
            </a:pPr>
            <a:r>
              <a:rPr lang="gu-IN" dirty="0" smtClean="0"/>
              <a:t>2</a:t>
            </a:r>
            <a:r>
              <a:rPr lang="gu-IN" dirty="0" smtClean="0">
                <a:solidFill>
                  <a:srgbClr val="C00000"/>
                </a:solidFill>
              </a:rPr>
              <a:t>. પ્રારંભિક બાલ્યા અવસ્થા: સ્વતંત્રતા વી.લજ્જાશીલતા (2-૩ વર્ષ)</a:t>
            </a:r>
          </a:p>
          <a:p>
            <a:pPr>
              <a:buFontTx/>
              <a:buChar char="-"/>
            </a:pPr>
            <a:r>
              <a:rPr lang="gu-IN" dirty="0" smtClean="0"/>
              <a:t>ગુદા અવસ્થા </a:t>
            </a:r>
          </a:p>
          <a:p>
            <a:pPr>
              <a:buFontTx/>
              <a:buChar char="-"/>
            </a:pPr>
            <a:r>
              <a:rPr lang="gu-IN" dirty="0" smtClean="0"/>
              <a:t>સ્વતંત્રતા અથવા આત્મ નિયંત્રણ</a:t>
            </a:r>
          </a:p>
          <a:p>
            <a:pPr>
              <a:buFontTx/>
              <a:buChar char="-"/>
            </a:pPr>
            <a:r>
              <a:rPr lang="gu-IN" dirty="0" smtClean="0"/>
              <a:t>પોતાનું કામ જાતે કરવું.(</a:t>
            </a:r>
            <a:r>
              <a:rPr lang="gu-IN" dirty="0" smtClean="0">
                <a:solidFill>
                  <a:srgbClr val="0070C0"/>
                </a:solidFill>
              </a:rPr>
              <a:t>સ્વતંત્રતાની સંજ્ઞા</a:t>
            </a:r>
            <a:r>
              <a:rPr lang="gu-IN" dirty="0" smtClean="0"/>
              <a:t>)</a:t>
            </a:r>
          </a:p>
          <a:p>
            <a:pPr>
              <a:buFontTx/>
              <a:buChar char="-"/>
            </a:pPr>
            <a:r>
              <a:rPr lang="gu-IN" dirty="0" smtClean="0"/>
              <a:t>લજ્જા શીલતા (કાર્ય ન કરવા દેવું,વધારે અપેક્ષા)</a:t>
            </a:r>
          </a:p>
          <a:p>
            <a:pPr>
              <a:buFontTx/>
              <a:buChar char="-"/>
            </a:pPr>
            <a:r>
              <a:rPr lang="gu-IN" dirty="0" smtClean="0"/>
              <a:t>પોતાની અંદર શંકા, વ્યર્થતા, શક્તિ હીનતા.</a:t>
            </a:r>
          </a:p>
          <a:p>
            <a:pPr>
              <a:buFontTx/>
              <a:buChar char="-"/>
            </a:pPr>
            <a:r>
              <a:rPr lang="gu-IN" dirty="0" smtClean="0"/>
              <a:t>સંઘર્ષનું સફળતા પૂર્વક સમાધાન – ઈચ્છા શક્તિ</a:t>
            </a:r>
          </a:p>
          <a:p>
            <a:pPr>
              <a:buFontTx/>
              <a:buChar char="-"/>
            </a:pPr>
            <a:r>
              <a:rPr lang="gu-IN" dirty="0" smtClean="0"/>
              <a:t>સાચું - ખોટું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૩.ખેલ અવસ્થા : પ્રથમ શક્તિ વી. દોષ ( 4-6) </a:t>
            </a:r>
          </a:p>
          <a:p>
            <a:pPr>
              <a:buFontTx/>
              <a:buChar char="-"/>
            </a:pPr>
            <a:r>
              <a:rPr lang="gu-IN" dirty="0" smtClean="0"/>
              <a:t>લિંગ પ્રાધાન્ય અવસ્થા</a:t>
            </a:r>
          </a:p>
          <a:p>
            <a:pPr>
              <a:buFontTx/>
              <a:buChar char="-"/>
            </a:pPr>
            <a:r>
              <a:rPr lang="gu-IN" dirty="0" smtClean="0"/>
              <a:t>સામાજિક દુનિયા તેને સક્રિયતા અને પ્રથમ શક્તિ બતાવવા માટે પડકાર ફેકે છે.</a:t>
            </a:r>
          </a:p>
          <a:p>
            <a:pPr>
              <a:buFontTx/>
              <a:buChar char="-"/>
            </a:pPr>
            <a:r>
              <a:rPr lang="gu-IN" dirty="0" smtClean="0"/>
              <a:t>બીજાના કાર્યો – આનંદ </a:t>
            </a:r>
          </a:p>
          <a:p>
            <a:pPr>
              <a:buFontTx/>
              <a:buChar char="-"/>
            </a:pPr>
            <a:r>
              <a:rPr lang="gu-IN" dirty="0" smtClean="0"/>
              <a:t>જવાબદારી – આનંદ </a:t>
            </a:r>
          </a:p>
          <a:p>
            <a:pPr>
              <a:buFontTx/>
              <a:buChar char="-"/>
            </a:pPr>
            <a:r>
              <a:rPr lang="gu-IN" dirty="0" smtClean="0"/>
              <a:t>જિંદગીનો એક વિશેષ ઉદેશ્ય </a:t>
            </a:r>
          </a:p>
          <a:p>
            <a:pPr>
              <a:buFontTx/>
              <a:buChar char="-"/>
            </a:pPr>
            <a:r>
              <a:rPr lang="gu-IN" dirty="0" smtClean="0"/>
              <a:t>વિરુદ્ધ પ્રક્રિયા – દોષભાવ</a:t>
            </a:r>
          </a:p>
          <a:p>
            <a:pPr>
              <a:buFontTx/>
              <a:buChar char="-"/>
            </a:pPr>
            <a:r>
              <a:rPr lang="gu-IN" dirty="0" smtClean="0"/>
              <a:t>નિષ્ક્રિયતા, નપુસંકતા, મનોવિકૃતિ (અપરાધી)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gu-IN" sz="2800" dirty="0" smtClean="0">
                <a:solidFill>
                  <a:srgbClr val="C00000"/>
                </a:solidFill>
              </a:rPr>
              <a:t>5. કિશોરાવસ્થા: અહમ ઓળખ વી. ભૂમિકા સંભ્રાંતિ(12-19)</a:t>
            </a:r>
          </a:p>
          <a:p>
            <a:pPr>
              <a:buFontTx/>
              <a:buChar char="-"/>
            </a:pPr>
            <a:r>
              <a:rPr lang="gu-IN" sz="2800" dirty="0" smtClean="0"/>
              <a:t>જ્ઞાન ને સંગઠિત કરવાનો પ્રયત્ન કરવો જેનાથી પોતાની સ્વ ઓળખ બની શકે.</a:t>
            </a:r>
          </a:p>
          <a:p>
            <a:pPr>
              <a:buFontTx/>
              <a:buChar char="-"/>
            </a:pPr>
            <a:r>
              <a:rPr lang="gu-IN" sz="2800" dirty="0" smtClean="0"/>
              <a:t>સંતોષજનક અહમ ઓળખ વિકાસ  – સ્વપ્રત્યક્ષીકરણ અને જાતીય ભૂમિકા </a:t>
            </a:r>
          </a:p>
          <a:p>
            <a:pPr>
              <a:buFontTx/>
              <a:buChar char="-"/>
            </a:pPr>
            <a:r>
              <a:rPr lang="gu-IN" sz="2800" dirty="0" smtClean="0"/>
              <a:t>વિરુદ્ધ માં દોષપૂર્ણ પ્રત્યક્ષીકરણ </a:t>
            </a:r>
          </a:p>
          <a:p>
            <a:pPr>
              <a:buFontTx/>
              <a:buChar char="-"/>
            </a:pPr>
            <a:r>
              <a:rPr lang="gu-IN" sz="2800" dirty="0" smtClean="0"/>
              <a:t>આવા લોકો સમાધાન ન કરી શકે ત્યારે – વિલંબન  પ્રક્રિયા શરૂ થાય. </a:t>
            </a:r>
          </a:p>
          <a:p>
            <a:pPr>
              <a:buFontTx/>
              <a:buChar char="-"/>
            </a:pPr>
            <a:r>
              <a:rPr lang="gu-IN" sz="2800" dirty="0" smtClean="0"/>
              <a:t>સમાધાન – કર્તવ્ય નિષ્ઠાનો ગુણ </a:t>
            </a:r>
          </a:p>
          <a:p>
            <a:pPr>
              <a:buFontTx/>
              <a:buChar char="-"/>
            </a:pPr>
            <a:r>
              <a:rPr lang="gu-IN" sz="2800" dirty="0" smtClean="0"/>
              <a:t>સમાજ ની વિચારધારાઓ, શિષ્ટાચાર</a:t>
            </a:r>
          </a:p>
          <a:p>
            <a:pPr>
              <a:buNone/>
            </a:pPr>
            <a:r>
              <a:rPr lang="gu-IN" sz="2800" dirty="0" smtClean="0">
                <a:solidFill>
                  <a:srgbClr val="C00000"/>
                </a:solidFill>
              </a:rPr>
              <a:t>6.આરંભિક પુખ્તાવસ્થા: ઘનિષ્ઠતા વી. અલગતા ( 20-૩૦) </a:t>
            </a:r>
          </a:p>
          <a:p>
            <a:pPr>
              <a:buFontTx/>
              <a:buChar char="-"/>
            </a:pPr>
            <a:r>
              <a:rPr lang="gu-IN" sz="2800" dirty="0" smtClean="0"/>
              <a:t>લગ્ન કરી કૌટુંબિક જીવન </a:t>
            </a:r>
          </a:p>
          <a:p>
            <a:pPr>
              <a:buFontTx/>
              <a:buChar char="-"/>
            </a:pPr>
            <a:r>
              <a:rPr lang="gu-IN" sz="2800" dirty="0" smtClean="0"/>
              <a:t>સામજિક જીવનમાં સંબંધ </a:t>
            </a:r>
            <a:endParaRPr lang="en-IN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ઘનિષ્ઠ સબંધ – સ્વસ્થ્ય વ્યક્તિનો વિકાસ </a:t>
            </a:r>
          </a:p>
          <a:p>
            <a:pPr>
              <a:buFontTx/>
              <a:buChar char="-"/>
            </a:pPr>
            <a:r>
              <a:rPr lang="gu-IN" dirty="0" smtClean="0"/>
              <a:t>વિરુદ્ધમાં આવું સફળતાપૂર્વક ના બને ત્યારે પોતાની જાતમાં ખોવાયેલો રહે છે.</a:t>
            </a:r>
          </a:p>
          <a:p>
            <a:pPr>
              <a:buFontTx/>
              <a:buChar char="-"/>
            </a:pPr>
            <a:r>
              <a:rPr lang="gu-IN" dirty="0" smtClean="0"/>
              <a:t>અલગતાની સંજ્ઞા </a:t>
            </a:r>
          </a:p>
          <a:p>
            <a:pPr>
              <a:buFontTx/>
              <a:buChar char="-"/>
            </a:pPr>
            <a:r>
              <a:rPr lang="gu-IN" dirty="0" smtClean="0"/>
              <a:t>સફળતા પૂર્વક જો આવું બને તો – સ્નેહ ની સંજ્ઞા </a:t>
            </a: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7.મધ્ય પુખ્તાવસ્થા: ઉત્પાદકતા વિ. સ્થિરતા(૩૦-60)</a:t>
            </a:r>
          </a:p>
          <a:p>
            <a:pPr>
              <a:buFontTx/>
              <a:buChar char="-"/>
            </a:pPr>
            <a:r>
              <a:rPr lang="gu-IN" dirty="0" smtClean="0"/>
              <a:t>સર્જનાત્મકતા ની ભાવના, ઉત્પાદકતાની ભાવના </a:t>
            </a:r>
          </a:p>
          <a:p>
            <a:pPr>
              <a:buFontTx/>
              <a:buChar char="-"/>
            </a:pPr>
            <a:r>
              <a:rPr lang="gu-IN" dirty="0" smtClean="0"/>
              <a:t>સમાજ, કુટુંબ – ઉન્નત બનાવવું </a:t>
            </a:r>
          </a:p>
          <a:p>
            <a:pPr>
              <a:buFontTx/>
              <a:buChar char="-"/>
            </a:pPr>
            <a:r>
              <a:rPr lang="gu-IN" dirty="0" smtClean="0"/>
              <a:t>જો આવી ચિંતા ના થાય ત્યારે વ્યક્તિ પોતાની સુખ સુવિધા માટે વધારે પરેશાન રહે છે. અધિકાર  </a:t>
            </a:r>
          </a:p>
          <a:p>
            <a:pPr>
              <a:buFontTx/>
              <a:buChar char="-"/>
            </a:pPr>
            <a:r>
              <a:rPr lang="gu-IN" dirty="0" smtClean="0"/>
              <a:t>સફળતા પૂર્વક સમાધાન – સંભાળની સંજ્ઞા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8.પરિપક્વતા: અહમ સંપૂર્ણતા વિ. નિરાશા (65-મૃત્યુ)</a:t>
            </a:r>
          </a:p>
          <a:p>
            <a:pPr>
              <a:buFontTx/>
              <a:buChar char="-"/>
            </a:pPr>
            <a:r>
              <a:rPr lang="gu-IN" dirty="0" smtClean="0"/>
              <a:t>ઘડપણની અવસ્થા </a:t>
            </a:r>
          </a:p>
          <a:p>
            <a:pPr>
              <a:buFontTx/>
              <a:buChar char="-"/>
            </a:pPr>
            <a:r>
              <a:rPr lang="gu-IN" dirty="0" smtClean="0"/>
              <a:t>પડકારો</a:t>
            </a:r>
          </a:p>
          <a:p>
            <a:pPr>
              <a:buFontTx/>
              <a:buChar char="-"/>
            </a:pPr>
            <a:r>
              <a:rPr lang="gu-IN" dirty="0" smtClean="0"/>
              <a:t>ભવિષ્ય પર ધ્યાન ના હોવું.</a:t>
            </a:r>
          </a:p>
          <a:p>
            <a:pPr>
              <a:buFontTx/>
              <a:buChar char="-"/>
            </a:pPr>
            <a:r>
              <a:rPr lang="gu-IN" dirty="0" smtClean="0"/>
              <a:t>અહમ સંપૂર્ણતાનો ભાવ ઉત્પન્ન </a:t>
            </a:r>
          </a:p>
          <a:p>
            <a:pPr>
              <a:buFontTx/>
              <a:buChar char="-"/>
            </a:pPr>
            <a:r>
              <a:rPr lang="gu-IN" dirty="0" smtClean="0"/>
              <a:t>પોતાની જિંદગી અપૂર્ણ</a:t>
            </a:r>
          </a:p>
          <a:p>
            <a:pPr>
              <a:buFontTx/>
              <a:buChar char="-"/>
            </a:pPr>
            <a:r>
              <a:rPr lang="gu-IN" dirty="0" smtClean="0"/>
              <a:t>નિરાશા</a:t>
            </a:r>
          </a:p>
          <a:p>
            <a:pPr>
              <a:buFontTx/>
              <a:buChar char="-"/>
            </a:pPr>
            <a:r>
              <a:rPr lang="gu-IN" dirty="0" smtClean="0"/>
              <a:t>નિઃસહાય અને નિર્બળ</a:t>
            </a:r>
          </a:p>
          <a:p>
            <a:pPr>
              <a:buFontTx/>
              <a:buChar char="-"/>
            </a:pPr>
            <a:r>
              <a:rPr lang="gu-IN" dirty="0" smtClean="0"/>
              <a:t>દરેક બાબત તીવ્ર બને તો </a:t>
            </a:r>
            <a:r>
              <a:rPr lang="gu-IN" dirty="0" smtClean="0">
                <a:solidFill>
                  <a:srgbClr val="00B0F0"/>
                </a:solidFill>
              </a:rPr>
              <a:t>માનસિક ઉદાસીનતા </a:t>
            </a:r>
          </a:p>
          <a:p>
            <a:pPr>
              <a:buFontTx/>
              <a:buChar char="-"/>
            </a:pPr>
            <a:r>
              <a:rPr lang="gu-IN" dirty="0" smtClean="0"/>
              <a:t>ઘણી વખત બનાવટી ઢોંગ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ENOVO\Desktop\thank u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489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Shruti</vt:lpstr>
      <vt:lpstr>Office Theme</vt:lpstr>
      <vt:lpstr>         Speaker: Dr. Nitesh patel  Date: 01/12/2021 </vt:lpstr>
      <vt:lpstr> એરિક એરિક્સન: વ્યક્તિત્વનો  મનોસમાજીક સિધ્ધાંત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STUDY CIRCLE      </dc:title>
  <dc:creator>LENOVO</dc:creator>
  <cp:lastModifiedBy>D.BARIA COLLAGE</cp:lastModifiedBy>
  <cp:revision>29</cp:revision>
  <dcterms:created xsi:type="dcterms:W3CDTF">2006-08-16T00:00:00Z</dcterms:created>
  <dcterms:modified xsi:type="dcterms:W3CDTF">2023-01-09T03:18:16Z</dcterms:modified>
</cp:coreProperties>
</file>