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sldIdLst>
    <p:sldId id="256" r:id="rId2"/>
    <p:sldId id="257" r:id="rId3"/>
    <p:sldId id="258" r:id="rId4"/>
    <p:sldId id="263" r:id="rId5"/>
    <p:sldId id="265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461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016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4823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5104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627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6037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3887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881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941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170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71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196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447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640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884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146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238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8B1255-2105-4BEC-9F7D-D7ED10C743F8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453A7E7-E204-4A8D-9901-E0D4D2109C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417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  <p:sldLayoutId id="2147483997" r:id="rId14"/>
    <p:sldLayoutId id="2147483998" r:id="rId15"/>
    <p:sldLayoutId id="2147483999" r:id="rId16"/>
    <p:sldLayoutId id="214748400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99611"/>
          </a:xfrm>
        </p:spPr>
        <p:txBody>
          <a:bodyPr>
            <a:noAutofit/>
          </a:bodyPr>
          <a:lstStyle/>
          <a:p>
            <a:r>
              <a:rPr lang="gu-IN" sz="6600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ડૉ. મેઘનાબેન વૈશંપાયન</a:t>
            </a:r>
            <a:endParaRPr lang="en-IN" sz="6600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5845" y="3646950"/>
            <a:ext cx="9448800" cy="685800"/>
          </a:xfrm>
        </p:spPr>
        <p:txBody>
          <a:bodyPr>
            <a:noAutofit/>
          </a:bodyPr>
          <a:lstStyle/>
          <a:p>
            <a:pPr algn="ctr"/>
            <a:r>
              <a:rPr lang="gu-IN" sz="7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ઈતિહાસ</a:t>
            </a:r>
            <a:r>
              <a:rPr lang="gu-IN" sz="7200" dirty="0" smtClean="0"/>
              <a:t> </a:t>
            </a:r>
            <a:r>
              <a:rPr lang="gu-IN" sz="7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વિભાગ</a:t>
            </a:r>
            <a:endParaRPr lang="en-IN" sz="7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935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5050" y="177089"/>
            <a:ext cx="11152413" cy="830997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pPr algn="ctr"/>
            <a:r>
              <a:rPr lang="gu-IN" sz="4800" b="1" dirty="0" smtClean="0">
                <a:ln w="13462">
                  <a:solidFill>
                    <a:srgbClr val="00206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પ્રાચીન ભારતનો ઈતિહાસ જાણવાના સાધનો</a:t>
            </a:r>
            <a:endParaRPr lang="en-IN" sz="4800" b="1" dirty="0">
              <a:ln w="13462">
                <a:solidFill>
                  <a:srgbClr val="00206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050" y="1150849"/>
            <a:ext cx="3156155" cy="9233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gu-IN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પ્રાસ્તાવિક</a:t>
            </a:r>
            <a:r>
              <a:rPr lang="en-IN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  <a:endParaRPr lang="en-IN" sz="4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051" y="2393081"/>
            <a:ext cx="10949698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>
              <a:lnSpc>
                <a:spcPct val="200000"/>
              </a:lnSpc>
            </a:pPr>
            <a:r>
              <a:rPr lang="gu-IN" b="1" dirty="0" smtClean="0">
                <a:ln/>
                <a:solidFill>
                  <a:schemeClr val="accent3"/>
                </a:solidFill>
              </a:rPr>
              <a:t>	</a:t>
            </a:r>
            <a:r>
              <a:rPr lang="gu-IN" sz="2000" b="1" dirty="0" smtClean="0">
                <a:ln/>
                <a:solidFill>
                  <a:srgbClr val="002060"/>
                </a:solidFill>
              </a:rPr>
              <a:t>પ્રાચીન ભારતનો ઈતિહાસ જાણવા માટે લેખિત સાધનો પર્યાપ્ત માત્રામાં ઉપલબ્ધ નથી પરંતુ વિદેશી યાત્રીઓની પ્રવાસ નોંધો અને પુરાતત્વ સંબંધી અવશેષોના સહાયથી ઈતિહાસ ક્રમબદ્ધ આલેખવામાં આવ્યો છે</a:t>
            </a:r>
            <a:r>
              <a:rPr lang="gu-IN" sz="1400" b="1" dirty="0" smtClean="0">
                <a:ln/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4181" y="3997943"/>
            <a:ext cx="11013282" cy="24663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>
              <a:lnSpc>
                <a:spcPct val="200000"/>
              </a:lnSpc>
            </a:pPr>
            <a:r>
              <a:rPr lang="gu-IN" sz="4000" b="1" dirty="0" smtClean="0">
                <a:ln/>
                <a:solidFill>
                  <a:schemeClr val="accent3"/>
                </a:solidFill>
              </a:rPr>
              <a:t>	</a:t>
            </a:r>
            <a:r>
              <a:rPr lang="gu-IN" sz="2000" b="1" dirty="0" smtClean="0">
                <a:ln/>
                <a:solidFill>
                  <a:srgbClr val="002060"/>
                </a:solidFill>
              </a:rPr>
              <a:t>પ્રાચીન ભારતના લોકો ઈતિહાસને એક સામાજિક વિજ્ઞાન તરીકે ઓળખતા હતા ઈતિહાસને પાંચમો વેદ કહેવામાં આવતું . ગુરુકુળોમાં વેદપુરાણ, જ્યોતિષ વિદ્યા, ભ્ર્હ્મવિદ્યા સાથે જ ઇતિહાસનો પણ અભ્યાસ ફરજીયાત હતો.</a:t>
            </a:r>
            <a:endParaRPr lang="en-IN" sz="44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32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710" y="442452"/>
            <a:ext cx="11238271" cy="1077218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 rtlCol="0">
            <a:spAutoFit/>
          </a:bodyPr>
          <a:lstStyle/>
          <a:p>
            <a:r>
              <a:rPr lang="gu-IN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પ્રાચીન ભારતનો ઈતિહાસ જાણવા માટે અને લખવા માટે</a:t>
            </a:r>
            <a:r>
              <a:rPr lang="en-IN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gu-IN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નીચે મુજબના સાધનોનો ઉપયોગ કરવામાં આવ્યો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4464" y="1646412"/>
            <a:ext cx="5663381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gu-IN" sz="4000" b="1" u="sng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૧. પ્રાચીન લેખિત સાધનો</a:t>
            </a:r>
            <a:r>
              <a:rPr lang="gu-IN" sz="2000" b="1" u="sng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en-IN" sz="2000" b="1" u="sng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8975" y="2481040"/>
            <a:ext cx="34925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gu-IN" sz="2800" b="1" u="sng" dirty="0">
                <a:ln/>
                <a:solidFill>
                  <a:srgbClr val="FF0000"/>
                </a:solidFill>
              </a:rPr>
              <a:t>(</a:t>
            </a:r>
            <a:r>
              <a:rPr lang="gu-IN" sz="2800" b="1" u="sng" dirty="0" smtClean="0">
                <a:ln/>
                <a:solidFill>
                  <a:srgbClr val="FF0000"/>
                </a:solidFill>
              </a:rPr>
              <a:t>અ)</a:t>
            </a:r>
            <a:r>
              <a:rPr lang="en-IN" sz="2800" b="1" u="sng" dirty="0" smtClean="0">
                <a:ln/>
                <a:solidFill>
                  <a:srgbClr val="FF0000"/>
                </a:solidFill>
              </a:rPr>
              <a:t> </a:t>
            </a:r>
            <a:r>
              <a:rPr lang="gu-IN" sz="2800" b="1" u="sng" dirty="0">
                <a:ln/>
                <a:solidFill>
                  <a:srgbClr val="FF0000"/>
                </a:solidFill>
              </a:rPr>
              <a:t>વૈદિક સાહિત્ય: </a:t>
            </a:r>
            <a:endParaRPr lang="en-IN" sz="2800" b="1" u="sng" dirty="0">
              <a:ln/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30185" y="3290744"/>
            <a:ext cx="422183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gu-IN" sz="2800" b="1" dirty="0" smtClean="0">
                <a:ln/>
                <a:solidFill>
                  <a:schemeClr val="bg1"/>
                </a:solidFill>
              </a:rPr>
              <a:t>(૨) </a:t>
            </a:r>
            <a:r>
              <a:rPr lang="gu-IN" sz="2800" b="1" dirty="0" smtClean="0">
                <a:ln/>
                <a:solidFill>
                  <a:srgbClr val="0070C0"/>
                </a:solidFill>
              </a:rPr>
              <a:t>૧૮ – પુરાણો</a:t>
            </a:r>
            <a:endParaRPr lang="en-IN" sz="2800" b="1" dirty="0">
              <a:ln/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3658" y="3290744"/>
            <a:ext cx="288783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gu-IN" sz="2800" b="1" dirty="0" smtClean="0">
                <a:ln/>
                <a:solidFill>
                  <a:schemeClr val="bg1"/>
                </a:solidFill>
              </a:rPr>
              <a:t>(૧) </a:t>
            </a:r>
            <a:r>
              <a:rPr lang="gu-IN" sz="2800" b="1" dirty="0" smtClean="0">
                <a:ln/>
                <a:solidFill>
                  <a:srgbClr val="FF0000"/>
                </a:solidFill>
              </a:rPr>
              <a:t>૪ - વેદો</a:t>
            </a:r>
            <a:endParaRPr lang="en-IN" sz="2800" b="1" dirty="0">
              <a:ln/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2235" y="4111006"/>
            <a:ext cx="28878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gu-IN" sz="2800" dirty="0" smtClean="0">
                <a:solidFill>
                  <a:schemeClr val="bg1"/>
                </a:solidFill>
              </a:rPr>
              <a:t>(૩) </a:t>
            </a:r>
            <a:r>
              <a:rPr lang="gu-IN" sz="2800" dirty="0" smtClean="0">
                <a:solidFill>
                  <a:srgbClr val="FF0066"/>
                </a:solidFill>
              </a:rPr>
              <a:t>બ્રાહ્મણ ગ્રંથો</a:t>
            </a:r>
            <a:endParaRPr lang="en-IN" sz="2800" dirty="0">
              <a:solidFill>
                <a:srgbClr val="FF006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30185" y="4083406"/>
            <a:ext cx="463324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gu-IN" sz="2800" dirty="0" smtClean="0">
                <a:solidFill>
                  <a:schemeClr val="bg1"/>
                </a:solidFill>
              </a:rPr>
              <a:t>(૪) </a:t>
            </a:r>
            <a:r>
              <a:rPr lang="gu-IN" sz="2800" dirty="0" smtClean="0">
                <a:solidFill>
                  <a:srgbClr val="002060"/>
                </a:solidFill>
              </a:rPr>
              <a:t>અરણ્યકો </a:t>
            </a:r>
            <a:r>
              <a:rPr lang="gu-IN" sz="2800" dirty="0">
                <a:solidFill>
                  <a:srgbClr val="002060"/>
                </a:solidFill>
              </a:rPr>
              <a:t>અને ઉપનિષદો</a:t>
            </a:r>
            <a:endParaRPr lang="en-IN" sz="28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68496" y="4931268"/>
            <a:ext cx="481934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gu-IN" sz="3200" b="1" u="sng" dirty="0">
                <a:ln/>
                <a:solidFill>
                  <a:srgbClr val="FF0000"/>
                </a:solidFill>
              </a:rPr>
              <a:t>(બ</a:t>
            </a:r>
            <a:r>
              <a:rPr lang="gu-IN" sz="3200" b="1" u="sng" dirty="0" smtClean="0">
                <a:ln/>
                <a:solidFill>
                  <a:srgbClr val="FF0000"/>
                </a:solidFill>
              </a:rPr>
              <a:t>)</a:t>
            </a:r>
            <a:r>
              <a:rPr lang="gu-IN" sz="3200" b="1" u="sng" dirty="0">
                <a:ln/>
                <a:solidFill>
                  <a:srgbClr val="FF0000"/>
                </a:solidFill>
              </a:rPr>
              <a:t> મહાકાવ્યો:</a:t>
            </a:r>
            <a:endParaRPr lang="en-IN" sz="3200" b="1" u="sng" dirty="0">
              <a:ln/>
              <a:solidFill>
                <a:srgbClr val="FF0000"/>
              </a:solidFill>
            </a:endParaRPr>
          </a:p>
          <a:p>
            <a:endParaRPr lang="en-IN" b="1" u="sng" dirty="0">
              <a:ln/>
              <a:solidFill>
                <a:schemeClr val="accent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8411" y="5750004"/>
            <a:ext cx="1902144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૧. રામાયણ</a:t>
            </a:r>
            <a:endParaRPr lang="en-IN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681417" y="5750004"/>
            <a:ext cx="2300351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૨. મહાભારત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27058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0690" y="182277"/>
            <a:ext cx="3230806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gu-IN" sz="2800" b="1" dirty="0">
                <a:ln/>
                <a:solidFill>
                  <a:srgbClr val="FF0000"/>
                </a:solidFill>
              </a:rPr>
              <a:t>(</a:t>
            </a:r>
            <a:r>
              <a:rPr lang="gu-IN" sz="2800" b="1" dirty="0" smtClean="0">
                <a:ln/>
                <a:solidFill>
                  <a:srgbClr val="FF0000"/>
                </a:solidFill>
              </a:rPr>
              <a:t>ક)  </a:t>
            </a:r>
            <a:r>
              <a:rPr lang="gu-IN" sz="2800" b="1" u="sng" dirty="0" smtClean="0">
                <a:ln/>
                <a:solidFill>
                  <a:srgbClr val="FF0000"/>
                </a:solidFill>
              </a:rPr>
              <a:t>જૈન સાહિત્ય:</a:t>
            </a:r>
            <a:endParaRPr lang="en-IN" sz="2800" b="1" u="sng" dirty="0">
              <a:ln/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0690" y="1099983"/>
            <a:ext cx="591379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gu-IN" sz="2800" b="1" dirty="0" smtClean="0"/>
              <a:t>(૧) </a:t>
            </a:r>
            <a:r>
              <a:rPr lang="gu-IN" sz="2800" b="1" dirty="0"/>
              <a:t>પરિશિષ્ટ પર્વ – આચાર્ય હેમચંદ્રાચાર્ય</a:t>
            </a:r>
            <a:endParaRPr lang="en-IN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94162" y="1099983"/>
            <a:ext cx="206568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(૨) ભદ્રબાહુ</a:t>
            </a:r>
            <a:endParaRPr lang="en-I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42638" y="2017689"/>
            <a:ext cx="301230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(૩) આગમ સાહિત્ય</a:t>
            </a:r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694569" y="2029597"/>
            <a:ext cx="243711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(૪) કલ્પસૂત્ર ઈ</a:t>
            </a:r>
            <a:endParaRPr lang="en-IN" sz="2800" dirty="0"/>
          </a:p>
        </p:txBody>
      </p:sp>
      <p:sp>
        <p:nvSpPr>
          <p:cNvPr id="8" name="Rectangle 7"/>
          <p:cNvSpPr/>
          <p:nvPr/>
        </p:nvSpPr>
        <p:spPr>
          <a:xfrm>
            <a:off x="1370690" y="2935395"/>
            <a:ext cx="31128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gu-IN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(ડ) </a:t>
            </a:r>
            <a:r>
              <a:rPr lang="en-IN" sz="28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gu-IN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બોદ્ધ સાહિત્ય:</a:t>
            </a:r>
            <a:endParaRPr lang="en-IN" sz="2800" b="1" u="sng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6697" y="3674367"/>
            <a:ext cx="2900805" cy="5232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(૧) </a:t>
            </a:r>
            <a:r>
              <a:rPr lang="en-IN" sz="280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gu-IN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ત્રિપિટકો</a:t>
            </a:r>
            <a:endParaRPr lang="en-IN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77407" y="3729719"/>
            <a:ext cx="2828018" cy="5232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gu-IN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(૨) </a:t>
            </a:r>
            <a:r>
              <a:rPr lang="en-IN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gu-IN" sz="2800" b="1" dirty="0" smtClean="0">
                <a:ln/>
                <a:solidFill>
                  <a:srgbClr val="FF0000"/>
                </a:solidFill>
              </a:rPr>
              <a:t>જાતક કથાઓ</a:t>
            </a:r>
            <a:endParaRPr lang="en-IN" sz="2800" b="1" dirty="0">
              <a:ln/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92518" y="4429255"/>
            <a:ext cx="5791970" cy="5232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gu-IN" sz="280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(૩) </a:t>
            </a:r>
            <a:r>
              <a:rPr lang="en-IN" sz="280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gu-IN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દિપવંશ, મહાવેશ – શ્રી લંકાના ગ્રંથો </a:t>
            </a:r>
            <a:endParaRPr lang="en-IN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17583" y="5260077"/>
            <a:ext cx="10487603" cy="5232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(૪) </a:t>
            </a:r>
            <a:r>
              <a:rPr lang="en-IN" sz="280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gu-IN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નેપાળના ગ્રંથો- દિવ્યાદાન ઉપરાંત</a:t>
            </a:r>
            <a:r>
              <a:rPr lang="en-IN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gu-IN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લલિત વિસ્તાર મંજુશ્રી મુલકય</a:t>
            </a:r>
            <a:endParaRPr lang="en-IN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82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9439" y="41306"/>
            <a:ext cx="6672019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gu-IN" sz="2800" b="1" dirty="0">
                <a:ln/>
                <a:solidFill>
                  <a:srgbClr val="FF0000"/>
                </a:solidFill>
              </a:rPr>
              <a:t>(</a:t>
            </a:r>
            <a:r>
              <a:rPr lang="gu-IN" sz="2800" b="1" dirty="0" smtClean="0">
                <a:ln/>
                <a:solidFill>
                  <a:srgbClr val="FF0000"/>
                </a:solidFill>
              </a:rPr>
              <a:t>ઈ)</a:t>
            </a:r>
            <a:r>
              <a:rPr lang="en-IN" sz="2800" b="1" dirty="0" smtClean="0">
                <a:ln/>
                <a:solidFill>
                  <a:srgbClr val="FF0000"/>
                </a:solidFill>
              </a:rPr>
              <a:t> </a:t>
            </a:r>
            <a:r>
              <a:rPr lang="gu-IN" sz="2800" b="1" u="sng" dirty="0" smtClean="0">
                <a:ln/>
                <a:solidFill>
                  <a:srgbClr val="FF0000"/>
                </a:solidFill>
              </a:rPr>
              <a:t>અન્ય સમકાલીન અને ઐતિહાસિક ગ્રંથો </a:t>
            </a:r>
            <a:endParaRPr lang="en-IN" sz="2800" b="1" u="sng" dirty="0">
              <a:ln/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0836" y="742935"/>
            <a:ext cx="5433925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કવિ કલ્હણ – રાજતરાગેણી હર્ષચરિત</a:t>
            </a:r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057190" y="742935"/>
            <a:ext cx="474152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કવિ બીલ્હાણનું  વિક્રમાંક ચરિત</a:t>
            </a:r>
            <a:endParaRPr lang="en-IN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320836" y="1594613"/>
            <a:ext cx="5169223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મેર્ગોસ્યેનીસનું  ઈન્ડીકા </a:t>
            </a:r>
            <a:endParaRPr lang="en-IN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7057189" y="1594613"/>
            <a:ext cx="459403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કૌટિલ્યનું અર્થશાસ્ત્ર</a:t>
            </a:r>
            <a:endParaRPr lang="en-I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75201" y="2446291"/>
            <a:ext cx="3899322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gu-IN" sz="3200" b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૨</a:t>
            </a:r>
            <a:r>
              <a:rPr lang="gu-IN" sz="3200" b="1" u="sng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પુરાતત્વીય સાધનો</a:t>
            </a:r>
            <a:r>
              <a:rPr lang="en-IN" sz="3200" b="1" u="sng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</a:t>
            </a:r>
            <a:r>
              <a:rPr lang="gu-IN" sz="3200" b="1" u="sng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en-IN" sz="3200" b="1" u="sng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3859" y="3110324"/>
            <a:ext cx="339066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gu-IN" sz="3200" b="1" dirty="0" smtClean="0">
                <a:ln/>
                <a:solidFill>
                  <a:srgbClr val="FF0000"/>
                </a:solidFill>
              </a:rPr>
              <a:t>૧. </a:t>
            </a:r>
            <a:r>
              <a:rPr lang="gu-IN" sz="3200" b="1" u="sng" dirty="0" smtClean="0">
                <a:ln/>
                <a:solidFill>
                  <a:srgbClr val="FF0000"/>
                </a:solidFill>
              </a:rPr>
              <a:t>અભિલેખો</a:t>
            </a:r>
            <a:r>
              <a:rPr lang="gu-IN" sz="2800" b="1" u="sng" dirty="0" smtClean="0">
                <a:ln/>
                <a:solidFill>
                  <a:srgbClr val="FF0000"/>
                </a:solidFill>
              </a:rPr>
              <a:t>:</a:t>
            </a:r>
            <a:endParaRPr lang="en-IN" sz="2800" b="1" u="sng" dirty="0">
              <a:ln/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30778" y="3993820"/>
            <a:ext cx="1785293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gu-IN" sz="2800" dirty="0" smtClean="0"/>
              <a:t>૧. ગુફાલેખ</a:t>
            </a:r>
            <a:endParaRPr lang="en-IN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3542" y="3970928"/>
            <a:ext cx="1909497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gu-IN" sz="2800" dirty="0" smtClean="0"/>
              <a:t>૨. શિલાલેખ</a:t>
            </a:r>
            <a:endParaRPr lang="en-IN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980510" y="3993820"/>
            <a:ext cx="1861407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gu-IN" sz="2800" dirty="0"/>
              <a:t>૩</a:t>
            </a:r>
            <a:r>
              <a:rPr lang="gu-IN" sz="2800" dirty="0" smtClean="0"/>
              <a:t>. સ્તંભલેખ</a:t>
            </a:r>
            <a:endParaRPr lang="en-IN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9769388" y="3928080"/>
            <a:ext cx="179247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gu-IN" sz="2800" dirty="0"/>
              <a:t>૪</a:t>
            </a:r>
            <a:r>
              <a:rPr lang="gu-IN" sz="2800" dirty="0" smtClean="0"/>
              <a:t>. તામ્રપત્રો</a:t>
            </a:r>
            <a:endParaRPr lang="en-IN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104542" y="4783943"/>
            <a:ext cx="2437767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gu-IN" sz="3200" b="1" dirty="0" smtClean="0">
                <a:ln/>
                <a:solidFill>
                  <a:srgbClr val="FF0000"/>
                </a:solidFill>
              </a:rPr>
              <a:t>૨. </a:t>
            </a:r>
            <a:r>
              <a:rPr lang="gu-IN" sz="3200" b="1" u="sng" dirty="0" smtClean="0">
                <a:ln/>
                <a:solidFill>
                  <a:srgbClr val="FF0000"/>
                </a:solidFill>
              </a:rPr>
              <a:t>સિક્કાઓ:</a:t>
            </a:r>
            <a:endParaRPr lang="en-IN" sz="3200" b="1" u="sng" dirty="0">
              <a:ln/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04542" y="5635621"/>
            <a:ext cx="5952647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gu-IN" sz="3200" b="1" dirty="0" smtClean="0">
                <a:ln/>
                <a:solidFill>
                  <a:srgbClr val="FF0000"/>
                </a:solidFill>
              </a:rPr>
              <a:t>૩. </a:t>
            </a:r>
            <a:r>
              <a:rPr lang="gu-IN" sz="3200" b="1" u="sng" dirty="0" smtClean="0">
                <a:ln/>
                <a:solidFill>
                  <a:srgbClr val="FF0000"/>
                </a:solidFill>
              </a:rPr>
              <a:t>પ્રાચીન અવશેષો તથા સ્મારકો:</a:t>
            </a:r>
            <a:endParaRPr lang="en-IN" sz="3200" b="1" u="sng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1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1691" y="1873045"/>
            <a:ext cx="668101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gu-IN" sz="199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અસ્તુ</a:t>
            </a:r>
            <a:endParaRPr lang="en-IN" sz="199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436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261</TotalTime>
  <Words>250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Corbel</vt:lpstr>
      <vt:lpstr>Shruti</vt:lpstr>
      <vt:lpstr>Parallax</vt:lpstr>
      <vt:lpstr>ડૉ. મેઘનાબેન વૈશંપાયન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ડૉ. મેઘનાબેન વૈશંપાયન</dc:title>
  <dc:creator>LENOVO</dc:creator>
  <cp:lastModifiedBy>LENOVO</cp:lastModifiedBy>
  <cp:revision>45</cp:revision>
  <dcterms:created xsi:type="dcterms:W3CDTF">2023-01-07T10:02:31Z</dcterms:created>
  <dcterms:modified xsi:type="dcterms:W3CDTF">2023-01-09T10:33:04Z</dcterms:modified>
</cp:coreProperties>
</file>