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676399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SOCIAL PSYCHOLOGY</a:t>
            </a:r>
            <a:br>
              <a:rPr lang="en-US" dirty="0" smtClean="0"/>
            </a:br>
            <a:r>
              <a:rPr lang="gu-IN" dirty="0" smtClean="0"/>
              <a:t>સમાજલક્ષી મનોવિજ્ઞાન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4495800"/>
          </a:xfrm>
          <a:solidFill>
            <a:srgbClr val="00B0F0"/>
          </a:solidFill>
        </p:spPr>
        <p:txBody>
          <a:bodyPr/>
          <a:lstStyle/>
          <a:p>
            <a:pPr algn="l"/>
            <a:endParaRPr lang="gu-IN" dirty="0" smtClean="0">
              <a:solidFill>
                <a:schemeClr val="tx1"/>
              </a:solidFill>
            </a:endParaRPr>
          </a:p>
          <a:p>
            <a:pPr algn="l"/>
            <a:r>
              <a:rPr lang="gu-IN" dirty="0" smtClean="0">
                <a:solidFill>
                  <a:schemeClr val="tx1"/>
                </a:solidFill>
              </a:rPr>
              <a:t>યુનિટ 1 સમાજલક્ષી મનોવિજ્ઞાનનો</a:t>
            </a:r>
          </a:p>
          <a:p>
            <a:pPr algn="l"/>
            <a:r>
              <a:rPr lang="gu-IN" dirty="0" smtClean="0">
                <a:solidFill>
                  <a:schemeClr val="tx1"/>
                </a:solidFill>
              </a:rPr>
              <a:t> </a:t>
            </a:r>
            <a:r>
              <a:rPr lang="gu-IN" dirty="0" smtClean="0">
                <a:solidFill>
                  <a:schemeClr val="tx1"/>
                </a:solidFill>
              </a:rPr>
              <a:t>         પરિચય </a:t>
            </a:r>
          </a:p>
          <a:p>
            <a:pPr algn="l"/>
            <a:r>
              <a:rPr lang="gu-IN" dirty="0" smtClean="0">
                <a:solidFill>
                  <a:schemeClr val="tx1"/>
                </a:solidFill>
              </a:rPr>
              <a:t>યુનિટ 2 સમાજલક્ષી મનોવિજ્ઞાનની </a:t>
            </a:r>
          </a:p>
          <a:p>
            <a:pPr algn="l"/>
            <a:r>
              <a:rPr lang="gu-IN" dirty="0" smtClean="0">
                <a:solidFill>
                  <a:schemeClr val="tx1"/>
                </a:solidFill>
              </a:rPr>
              <a:t> </a:t>
            </a:r>
            <a:r>
              <a:rPr lang="gu-IN" dirty="0" smtClean="0">
                <a:solidFill>
                  <a:schemeClr val="tx1"/>
                </a:solidFill>
              </a:rPr>
              <a:t>         પદ્ધતિઓ </a:t>
            </a:r>
          </a:p>
          <a:p>
            <a:pPr algn="l"/>
            <a:r>
              <a:rPr lang="gu-IN" dirty="0" smtClean="0">
                <a:solidFill>
                  <a:schemeClr val="tx1"/>
                </a:solidFill>
              </a:rPr>
              <a:t>યુનિટ </a:t>
            </a:r>
            <a:r>
              <a:rPr lang="gu-IN" dirty="0" smtClean="0">
                <a:solidFill>
                  <a:schemeClr val="tx1"/>
                </a:solidFill>
              </a:rPr>
              <a:t>૩ સામાજિક પ્રત્યક્ષીકરણ </a:t>
            </a:r>
          </a:p>
          <a:p>
            <a:pPr algn="l"/>
            <a:r>
              <a:rPr lang="gu-IN" dirty="0" smtClean="0">
                <a:solidFill>
                  <a:schemeClr val="tx1"/>
                </a:solidFill>
              </a:rPr>
              <a:t>યુનિટ </a:t>
            </a:r>
            <a:r>
              <a:rPr lang="gu-IN" dirty="0" smtClean="0">
                <a:solidFill>
                  <a:schemeClr val="tx1"/>
                </a:solidFill>
              </a:rPr>
              <a:t>4 જૂથ પ્રક્રિયા 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gu-IN" dirty="0" smtClean="0">
                <a:solidFill>
                  <a:schemeClr val="bg1"/>
                </a:solidFill>
              </a:rPr>
              <a:t>યુનિટ 1 </a:t>
            </a:r>
            <a:br>
              <a:rPr lang="gu-IN" dirty="0" smtClean="0">
                <a:solidFill>
                  <a:schemeClr val="bg1"/>
                </a:solidFill>
              </a:rPr>
            </a:br>
            <a:r>
              <a:rPr lang="gu-IN" dirty="0" smtClean="0">
                <a:solidFill>
                  <a:schemeClr val="bg1"/>
                </a:solidFill>
              </a:rPr>
              <a:t>સમાજલક્ષી મનોવિજ્ઞાનનો પરિચય 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  <a:solidFill>
            <a:schemeClr val="tx1"/>
          </a:solidFill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gu-IN" dirty="0" smtClean="0">
                <a:solidFill>
                  <a:schemeClr val="bg1"/>
                </a:solidFill>
              </a:rPr>
              <a:t>યુનિટ ની રૂપરેખા 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પ્રસ્તાવના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સમાજલક્ષી મનોવિજ્ઞાનનો અર્થ (વ્યાખ્યા)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સમાજલક્ષી મનોવિજ્ઞાનનું સ્વરૂપ 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સમાજલક્ષી મનોવિજ્ઞાનનું કાર્યક્ષેત્ર (અભ્યાસક્ષેત્ર)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સામાજિક અને બોધાત્મક પ્રક્રિયાનો વૈજ્ઞાનિક અભ્યાસ 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ભારતના સંદર્ભમાં સમાજલક્ષી મનોવિજ્ઞાનનું પ્રયોજન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gu-IN" dirty="0" smtClean="0">
                <a:solidFill>
                  <a:srgbClr val="FF0000"/>
                </a:solidFill>
              </a:rPr>
              <a:t>પ્રસ્તાવના 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આપડે ક્યારેય વિચાર કર્યો કે આપડે કોણ છીએ.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આપડે  જુદી જુદી જગ્યાએ જુદી જુદી રીતે પ્રસ્તુત થઈએ છીએ.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આપડે કેટકેટલા સબંધોથી  બંધાયેલા છીએ.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રૂસો નામના તત્વચિંતક યથાર્થ રીતે કહ્યું છે</a:t>
            </a:r>
            <a:r>
              <a:rPr lang="gu-IN" dirty="0" smtClean="0"/>
              <a:t>.</a:t>
            </a:r>
          </a:p>
          <a:p>
            <a:pPr>
              <a:buNone/>
            </a:pPr>
            <a:r>
              <a:rPr lang="gu-IN" dirty="0" smtClean="0"/>
              <a:t> </a:t>
            </a:r>
            <a:r>
              <a:rPr lang="gu-IN" dirty="0" smtClean="0"/>
              <a:t> </a:t>
            </a:r>
            <a:r>
              <a:rPr lang="gu-IN" dirty="0" smtClean="0">
                <a:solidFill>
                  <a:srgbClr val="FFFF00"/>
                </a:solidFill>
              </a:rPr>
              <a:t>“મેન ઈઝ બોર્ન ફી, બટ હી હેઝ મેની ચેઈન્સ” 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માનવી મુક્ત મને જન્મે છે અને જન્મ્યા પછી તે અનેક સબંધોથી  બંધાયેલો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FFFF00"/>
                </a:solidFill>
              </a:rPr>
              <a:t>દા.ત.</a:t>
            </a:r>
            <a:r>
              <a:rPr lang="gu-IN" dirty="0" smtClean="0">
                <a:solidFill>
                  <a:schemeClr val="bg1"/>
                </a:solidFill>
              </a:rPr>
              <a:t> ભાઈ બહેન, માતા પિતા, વિદ્યાર્થી શિક્ષક,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જો આપડા જીવન માંથી આ બધા સંબંધો કાઢી દેવામાં આવે તો?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75000"/>
            </a:schemeClr>
          </a:solidFill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આપડું જીવન કેવું બને?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જો આવું થાય તો આપડે બધા </a:t>
            </a:r>
            <a:r>
              <a:rPr lang="gu-IN" dirty="0" smtClean="0">
                <a:solidFill>
                  <a:srgbClr val="FFFF00"/>
                </a:solidFill>
              </a:rPr>
              <a:t>ભાવવિહીન, સામાજિક શૂન્યતા</a:t>
            </a:r>
            <a:r>
              <a:rPr lang="gu-IN" dirty="0" smtClean="0">
                <a:solidFill>
                  <a:schemeClr val="bg1"/>
                </a:solidFill>
              </a:rPr>
              <a:t> વ્યાપી જાય!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સામાજિક સબંધી છે માટે આપડું આ જીવન છે તે </a:t>
            </a:r>
            <a:r>
              <a:rPr lang="gu-IN" dirty="0" smtClean="0">
                <a:solidFill>
                  <a:srgbClr val="FFFF00"/>
                </a:solidFill>
              </a:rPr>
              <a:t>આનંદિત (ધબકતું) </a:t>
            </a:r>
            <a:r>
              <a:rPr lang="gu-IN" dirty="0" smtClean="0">
                <a:solidFill>
                  <a:schemeClr val="bg1"/>
                </a:solidFill>
              </a:rPr>
              <a:t>રહે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 દરેક સામાજિક સબંધો નું અભ્યાસ કરતુ વિજ્ઞાન એટલે </a:t>
            </a:r>
            <a:r>
              <a:rPr lang="gu-IN" dirty="0" smtClean="0">
                <a:solidFill>
                  <a:srgbClr val="FFFF00"/>
                </a:solidFill>
              </a:rPr>
              <a:t>સમાજલક્ષી મનોવિજ્ઞાન</a:t>
            </a:r>
            <a:r>
              <a:rPr lang="gu-IN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gu-IN" dirty="0" smtClean="0">
                <a:solidFill>
                  <a:schemeClr val="accent3"/>
                </a:solidFill>
              </a:rPr>
              <a:t>2. સમાજ લક્ષી મનોવિજ્ઞાનનો અર્થ </a:t>
            </a:r>
          </a:p>
          <a:p>
            <a:pPr>
              <a:buNone/>
            </a:pPr>
            <a:r>
              <a:rPr lang="gu-IN" dirty="0" smtClean="0">
                <a:solidFill>
                  <a:schemeClr val="accent3"/>
                </a:solidFill>
              </a:rPr>
              <a:t> </a:t>
            </a:r>
            <a:r>
              <a:rPr lang="gu-IN" dirty="0" smtClean="0">
                <a:solidFill>
                  <a:schemeClr val="accent3"/>
                </a:solidFill>
              </a:rPr>
              <a:t>  ( </a:t>
            </a:r>
            <a:r>
              <a:rPr lang="en-US" dirty="0" smtClean="0">
                <a:solidFill>
                  <a:schemeClr val="accent3"/>
                </a:solidFill>
              </a:rPr>
              <a:t>Definition of  </a:t>
            </a:r>
            <a:r>
              <a:rPr lang="en-US" dirty="0" smtClean="0">
                <a:solidFill>
                  <a:schemeClr val="accent3"/>
                </a:solidFill>
              </a:rPr>
              <a:t>S</a:t>
            </a:r>
            <a:r>
              <a:rPr lang="en-US" dirty="0" smtClean="0">
                <a:solidFill>
                  <a:schemeClr val="accent3"/>
                </a:solidFill>
              </a:rPr>
              <a:t>ocial Psychology )</a:t>
            </a:r>
          </a:p>
          <a:p>
            <a:pPr>
              <a:buNone/>
            </a:pPr>
            <a:r>
              <a:rPr lang="en-US" dirty="0" smtClean="0">
                <a:solidFill>
                  <a:schemeClr val="accent3"/>
                </a:solidFill>
              </a:rPr>
              <a:t> </a:t>
            </a:r>
            <a:r>
              <a:rPr lang="en-US" dirty="0" smtClean="0">
                <a:solidFill>
                  <a:schemeClr val="accent3"/>
                </a:solidFill>
              </a:rPr>
              <a:t>       </a:t>
            </a: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gu-IN" dirty="0" smtClean="0">
                <a:solidFill>
                  <a:schemeClr val="bg1"/>
                </a:solidFill>
              </a:rPr>
              <a:t>સામાજિક પરિસ્થિતિમાં ઉદભવતા વ્યક્તિના વર્તન અને વિચારના સ્વરૂપે તેમજ કારણોનો વૈજ્ઞાનિક અભ્યાસ કરતુ ક્ષેત્ર એટલે સમાજલક્ષી મનોવિજ્ઞાન”</a:t>
            </a:r>
          </a:p>
          <a:p>
            <a:pPr>
              <a:buNone/>
            </a:pPr>
            <a:r>
              <a:rPr lang="gu-IN" dirty="0" smtClean="0">
                <a:solidFill>
                  <a:schemeClr val="accent3"/>
                </a:solidFill>
              </a:rPr>
              <a:t> </a:t>
            </a:r>
            <a:r>
              <a:rPr lang="gu-IN" dirty="0" smtClean="0">
                <a:solidFill>
                  <a:schemeClr val="accent3"/>
                </a:solidFill>
              </a:rPr>
              <a:t>                 </a:t>
            </a:r>
            <a:r>
              <a:rPr lang="gu-IN" dirty="0" smtClean="0">
                <a:solidFill>
                  <a:srgbClr val="FFFF00"/>
                </a:solidFill>
              </a:rPr>
              <a:t>- રોબર્ટ બેરોન અને ડોન બાયર્ન(2004)</a:t>
            </a: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gu-IN" dirty="0" smtClean="0"/>
              <a:t>     </a:t>
            </a:r>
          </a:p>
          <a:p>
            <a:pPr algn="just">
              <a:buNone/>
            </a:pPr>
            <a:r>
              <a:rPr lang="gu-IN" dirty="0" smtClean="0"/>
              <a:t> </a:t>
            </a:r>
            <a:r>
              <a:rPr lang="gu-IN" dirty="0" smtClean="0">
                <a:solidFill>
                  <a:schemeClr val="bg1"/>
                </a:solidFill>
              </a:rPr>
              <a:t>“સામાજિક ઉદીપક પરિસ્થિતિના સંદર્ભમાં વ્યક્તિના અનુભવ, વર્તનનો અભ્યાસ કરતુ વિજ્ઞાન એટલે સમાજલક્ષી મનોવિજ્ઞાન”</a:t>
            </a:r>
          </a:p>
          <a:p>
            <a:pPr>
              <a:buNone/>
            </a:pPr>
            <a:r>
              <a:rPr lang="gu-IN" dirty="0" smtClean="0"/>
              <a:t> </a:t>
            </a:r>
            <a:r>
              <a:rPr lang="gu-IN" dirty="0" smtClean="0"/>
              <a:t>                               </a:t>
            </a:r>
            <a:r>
              <a:rPr lang="gu-IN" dirty="0" smtClean="0">
                <a:solidFill>
                  <a:srgbClr val="FFFF00"/>
                </a:solidFill>
              </a:rPr>
              <a:t>- શેરીફ અને શેરીફ </a:t>
            </a:r>
          </a:p>
          <a:p>
            <a:pPr>
              <a:buNone/>
            </a:pPr>
            <a:r>
              <a:rPr lang="gu-IN" dirty="0" smtClean="0">
                <a:solidFill>
                  <a:srgbClr val="FFFF00"/>
                </a:solidFill>
              </a:rPr>
              <a:t> </a:t>
            </a:r>
            <a:r>
              <a:rPr lang="gu-IN" dirty="0" smtClean="0">
                <a:solidFill>
                  <a:srgbClr val="FFFF00"/>
                </a:solidFill>
              </a:rPr>
              <a:t>      “ સમાજલક્ષી મનોવિજ્ઞાન સમાજમાં રહેતા વ્યક્તિના વર્તનનો અભ્યાસ કરે છે”</a:t>
            </a:r>
          </a:p>
          <a:p>
            <a:pPr>
              <a:buNone/>
            </a:pPr>
            <a:r>
              <a:rPr lang="gu-IN" dirty="0" smtClean="0">
                <a:solidFill>
                  <a:srgbClr val="FFFF00"/>
                </a:solidFill>
              </a:rPr>
              <a:t> </a:t>
            </a:r>
            <a:r>
              <a:rPr lang="gu-IN" dirty="0" smtClean="0">
                <a:solidFill>
                  <a:srgbClr val="FFFF00"/>
                </a:solidFill>
              </a:rPr>
              <a:t>                         - ક્રચ, ક્રચફિલ્ડ અને બેલાચી </a:t>
            </a:r>
          </a:p>
          <a:p>
            <a:pPr>
              <a:buNone/>
            </a:pPr>
            <a:endParaRPr lang="gu-IN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gu-IN" dirty="0" smtClean="0">
                <a:solidFill>
                  <a:srgbClr val="FFFF00"/>
                </a:solidFill>
              </a:rPr>
              <a:t>       </a:t>
            </a:r>
            <a:r>
              <a:rPr lang="gu-IN" dirty="0" smtClean="0">
                <a:solidFill>
                  <a:schemeClr val="bg1"/>
                </a:solidFill>
              </a:rPr>
              <a:t>“સમાજલક્ષી મનોવિજ્ઞાન વ્યક્તિ કઈ રીતે પ્રત્યક્ષીકરણ કરે છે, અન્યને અસર કરે છે, બીજા સાથે સબંધ ધરાવે છે તેની સામાજિક અને બોધાત્મક પ્રક્રિયાઓનો વૈજ્ઞાનિક અભ્યાસ કરે છે.”</a:t>
            </a:r>
          </a:p>
          <a:p>
            <a:pPr>
              <a:buNone/>
            </a:pPr>
            <a:r>
              <a:rPr lang="gu-IN" dirty="0" smtClean="0">
                <a:solidFill>
                  <a:srgbClr val="FFFF00"/>
                </a:solidFill>
              </a:rPr>
              <a:t> </a:t>
            </a:r>
            <a:r>
              <a:rPr lang="gu-IN" dirty="0" smtClean="0">
                <a:solidFill>
                  <a:srgbClr val="FFFF00"/>
                </a:solidFill>
              </a:rPr>
              <a:t>                    - ઈલીયોટ આર. સ્મિથ અને ડાયના      </a:t>
            </a:r>
          </a:p>
          <a:p>
            <a:pPr>
              <a:buNone/>
            </a:pPr>
            <a:r>
              <a:rPr lang="gu-IN" dirty="0" smtClean="0">
                <a:solidFill>
                  <a:srgbClr val="FFFF00"/>
                </a:solidFill>
              </a:rPr>
              <a:t> </a:t>
            </a:r>
            <a:r>
              <a:rPr lang="gu-IN" dirty="0" smtClean="0">
                <a:solidFill>
                  <a:srgbClr val="FFFF00"/>
                </a:solidFill>
              </a:rPr>
              <a:t>                        એમ. મક્કી (2000) </a:t>
            </a:r>
            <a:endParaRPr lang="en-IN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gu-IN" dirty="0" smtClean="0">
                <a:solidFill>
                  <a:srgbClr val="92D050"/>
                </a:solidFill>
              </a:rPr>
              <a:t>વ્યાખ્યાની સમજુતી 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સમાજલક્ષી મનોવિજ્ઞાન માં </a:t>
            </a:r>
            <a:r>
              <a:rPr lang="gu-IN" dirty="0" smtClean="0">
                <a:solidFill>
                  <a:schemeClr val="accent3">
                    <a:lumMod val="75000"/>
                  </a:schemeClr>
                </a:solidFill>
              </a:rPr>
              <a:t>મેકડુગલનું</a:t>
            </a:r>
            <a:r>
              <a:rPr lang="gu-IN" dirty="0" smtClean="0">
                <a:solidFill>
                  <a:schemeClr val="bg1"/>
                </a:solidFill>
              </a:rPr>
              <a:t> પુસ્તક </a:t>
            </a:r>
            <a:r>
              <a:rPr lang="gu-IN" dirty="0" smtClean="0">
                <a:solidFill>
                  <a:schemeClr val="accent3">
                    <a:lumMod val="75000"/>
                  </a:schemeClr>
                </a:solidFill>
              </a:rPr>
              <a:t>‘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Introduction to Social psychology’ </a:t>
            </a:r>
            <a:r>
              <a:rPr lang="gu-IN" dirty="0" smtClean="0">
                <a:solidFill>
                  <a:schemeClr val="bg1"/>
                </a:solidFill>
              </a:rPr>
              <a:t>પ્રારંભિક પુસ્તક ગણી શકાય.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સમાજલક્ષી મનોવિજ્ઞાન માં </a:t>
            </a:r>
            <a:r>
              <a:rPr lang="gu-IN" dirty="0" smtClean="0">
                <a:solidFill>
                  <a:schemeClr val="accent6"/>
                </a:solidFill>
              </a:rPr>
              <a:t>સામાજિક પરિસ્થિતિ </a:t>
            </a:r>
            <a:r>
              <a:rPr lang="gu-IN" dirty="0" smtClean="0">
                <a:solidFill>
                  <a:schemeClr val="bg1"/>
                </a:solidFill>
              </a:rPr>
              <a:t>શબ્દ મહત્વ નો ઘણી શકાય.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જો વ્યાખ્યાને સમજવી હોય તો સામાજિક પરિસ્થિતિ શબ્દ ને આપડે સમજવો પડે.</a:t>
            </a:r>
          </a:p>
          <a:p>
            <a:pPr>
              <a:buNone/>
            </a:pPr>
            <a:r>
              <a:rPr lang="gu-IN" dirty="0" smtClean="0">
                <a:solidFill>
                  <a:srgbClr val="92D050"/>
                </a:solidFill>
              </a:rPr>
              <a:t> </a:t>
            </a:r>
            <a:r>
              <a:rPr lang="gu-IN" dirty="0" smtClean="0">
                <a:solidFill>
                  <a:srgbClr val="92D050"/>
                </a:solidFill>
              </a:rPr>
              <a:t>   </a:t>
            </a:r>
            <a:endParaRPr lang="en-IN" dirty="0">
              <a:solidFill>
                <a:srgbClr val="92D05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914400" y="4267200"/>
            <a:ext cx="6629400" cy="198120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gu-IN" sz="2800" dirty="0" smtClean="0"/>
              <a:t>સામાજિક પરિસ્થિતિ એટલે એવી પરિસ્થિતિ કે જેમાં સામાજિક વર્તન ઉદભવે.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>
              <a:buNone/>
            </a:pPr>
            <a:endParaRPr lang="gu-IN" dirty="0" smtClean="0"/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દરેક વર્તન તો છેવટે તો સામાજિક વર્તન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પ્રેમિકા તેના પ્રિયતમ ની ગેરહાજરી માં ઘણી બધી પ્રવૃત્તિ કરે છે.</a:t>
            </a:r>
          </a:p>
          <a:p>
            <a:pPr algn="just">
              <a:buNone/>
            </a:pPr>
            <a:r>
              <a:rPr lang="gu-IN" dirty="0" smtClean="0">
                <a:solidFill>
                  <a:srgbClr val="FFFF00"/>
                </a:solidFill>
              </a:rPr>
              <a:t>દા.ત.</a:t>
            </a:r>
            <a:r>
              <a:rPr lang="gu-IN" dirty="0" smtClean="0">
                <a:solidFill>
                  <a:schemeClr val="bg1"/>
                </a:solidFill>
              </a:rPr>
              <a:t> </a:t>
            </a:r>
            <a:r>
              <a:rPr lang="gu-IN" dirty="0" smtClean="0">
                <a:solidFill>
                  <a:srgbClr val="FFFF00"/>
                </a:solidFill>
              </a:rPr>
              <a:t>સાડી પહેરવી, અત્તર નાખવું, ફૂલ લગાવવું, 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પ્રિયતમ ગેરહાજર છે. પણ એ આવે તેને ખુશ કરવા જે કઈ વર્તન કરે તેને પરોક્ષ વર્તન કહેવાય.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આપણા ઓળખીતા આપણા વર્તન ને દોરે છે.કારણકે આપણે બીજા વિષે વિચારતા હોઈએ છીએ.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બીજા શું કહે છે તે ભય, ડર આપણને વર્તન કરવા પ્રેરે છે.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133600" y="0"/>
            <a:ext cx="4876800" cy="1524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gu-IN" sz="2000" dirty="0" smtClean="0">
                <a:solidFill>
                  <a:schemeClr val="tx1"/>
                </a:solidFill>
              </a:rPr>
              <a:t>સામાજિક વર્તન એટલે અન્ય વ્યક્તિની પ્રત્યક્ષ કે પરોક્ષ અપેક્ષાએ થતું વર્તન </a:t>
            </a:r>
            <a:endParaRPr lang="en-IN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pPr>
              <a:buFontTx/>
              <a:buChar char="-"/>
            </a:pPr>
            <a:endParaRPr lang="gu-IN" dirty="0" smtClean="0"/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લગ્નમાં ચાંલ્લો કરવો, વટ વ્યવહાર સાચવવો, મૃત્યુની અંતિમ ક્રિયા કરવી, આ બધા વર્તન બીજાની અપેક્ષા ને કારણે થાય છે. લોકો ગેરહાજર છે. પણ પરોક્ષ હાજરી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આપણા દરેકે દરેક વર્તન સામાજિક વર્તન જ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ક્યારેય કોઈ વર્તન એમ એમ ઉદભવ થતું નથી.તેની પાછળ કોઈને કોઈ કારણ જવાબદાર હોય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તે કારણ પ્રત્યક્ષ હોઈ શકે કાતો પરોક્ષ હોઈ શકે.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526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SOCIAL PSYCHOLOGY સમાજલક્ષી મનોવિજ્ઞાન </vt:lpstr>
      <vt:lpstr>યુનિટ 1  સમાજલક્ષી મનોવિજ્ઞાનનો પરિચય 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PSYCHOLOGY સમાજલક્ષી મનોવિજ્ઞાન </dc:title>
  <dc:creator>LENOVO</dc:creator>
  <cp:lastModifiedBy>LENOVO</cp:lastModifiedBy>
  <cp:revision>6</cp:revision>
  <dcterms:created xsi:type="dcterms:W3CDTF">2006-08-16T00:00:00Z</dcterms:created>
  <dcterms:modified xsi:type="dcterms:W3CDTF">2021-09-06T04:03:14Z</dcterms:modified>
</cp:coreProperties>
</file>