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15.xml" ContentType="application/vnd.openxmlformats-officedocument.presentationml.slide+xml"/>
  <Override PartName="/ppt/theme/theme1.xml" ContentType="application/vnd.openxmlformats-officedocument.theme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  <p:sldId id="257" r:id="rId3"/>
    <p:sldId id="258" r:id="rId4"/>
    <p:sldId id="259" r:id="rId5"/>
    <p:sldId id="260" r:id="rId6"/>
    <p:sldId id="261" r:id="rId7"/>
    <p:sldId id="262" r:id="rId8"/>
    <p:sldId id="263" r:id="rId9"/>
    <p:sldId id="264" r:id="rId10"/>
    <p:sldId id="265" r:id="rId11"/>
    <p:sldId id="266" r:id="rId12"/>
    <p:sldId id="267" r:id="rId13"/>
    <p:sldId id="268" r:id="rId14"/>
    <p:sldId id="269" r:id="rId15"/>
    <p:sldId id="270" r:id="rId16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howOutlineIcons="0">
    <p:restoredLeft sz="15620"/>
    <p:restoredTop sz="94660"/>
  </p:normalViewPr>
  <p:slideViewPr>
    <p:cSldViewPr>
      <p:cViewPr varScale="1">
        <p:scale>
          <a:sx n="68" d="100"/>
          <a:sy n="68" d="100"/>
        </p:scale>
        <p:origin x="-576" y="-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viewProps" Target="viewProp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presProps" Target="presProps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10" Type="http://schemas.openxmlformats.org/officeDocument/2006/relationships/slide" Target="slides/slide9.xml"/><Relationship Id="rId19" Type="http://schemas.openxmlformats.org/officeDocument/2006/relationships/theme" Target="theme/theme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D8BD707-D9CF-40AE-B4C6-C98DA3205C09}" type="datetimeFigureOut">
              <a:rPr lang="en-US" smtClean="0"/>
              <a:pPr/>
              <a:t>9/26/2021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6F15528-21DE-4FAA-801E-634DDDAF4B2B}" type="slidenum">
              <a:rPr lang="en-US" smtClean="0"/>
              <a:pPr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"/>
            <a:ext cx="7772400" cy="1295399"/>
          </a:xfrm>
          <a:solidFill>
            <a:schemeClr val="tx1">
              <a:lumMod val="75000"/>
              <a:lumOff val="25000"/>
            </a:schemeClr>
          </a:solidFill>
        </p:spPr>
        <p:txBody>
          <a:bodyPr/>
          <a:lstStyle/>
          <a:p>
            <a:r>
              <a:rPr lang="gu-IN" dirty="0" smtClean="0">
                <a:solidFill>
                  <a:schemeClr val="bg1"/>
                </a:solidFill>
              </a:rPr>
              <a:t>મનોવિજ્ઞાનના સંપ્રદાયો</a:t>
            </a:r>
            <a:endParaRPr lang="en-IN" dirty="0">
              <a:solidFill>
                <a:schemeClr val="bg1"/>
              </a:solidFill>
            </a:endParaRP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0" y="1371600"/>
            <a:ext cx="9144000" cy="54864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 lnSpcReduction="20000"/>
          </a:bodyPr>
          <a:lstStyle/>
          <a:p>
            <a:pPr algn="just"/>
            <a:r>
              <a:rPr lang="en-IN" dirty="0" smtClean="0">
                <a:solidFill>
                  <a:srgbClr val="0070C0"/>
                </a:solidFill>
              </a:rPr>
              <a:t>●</a:t>
            </a:r>
            <a:r>
              <a:rPr lang="gu-IN" dirty="0" smtClean="0">
                <a:solidFill>
                  <a:srgbClr val="0070C0"/>
                </a:solidFill>
              </a:rPr>
              <a:t> પ્રસ્તાવના-</a:t>
            </a:r>
          </a:p>
          <a:p>
            <a:pPr algn="just">
              <a:buFontTx/>
              <a:buChar char="-"/>
            </a:pPr>
            <a:r>
              <a:rPr lang="gu-IN" dirty="0" smtClean="0"/>
              <a:t>મનોવિજ્ઞાન માટે કહેવાય છે કે ......</a:t>
            </a:r>
          </a:p>
          <a:p>
            <a:pPr algn="just"/>
            <a:r>
              <a:rPr lang="gu-IN" dirty="0" smtClean="0"/>
              <a:t>     </a:t>
            </a:r>
            <a:r>
              <a:rPr lang="gu-IN" dirty="0" smtClean="0">
                <a:solidFill>
                  <a:schemeClr val="bg1"/>
                </a:solidFill>
              </a:rPr>
              <a:t>“મનોવિજ્ઞાનનો લાંબો ભૂતકાળ છે. પરંતુ ઈતિહાસ ટૂંકો છે.”</a:t>
            </a:r>
          </a:p>
          <a:p>
            <a:pPr algn="just"/>
            <a:r>
              <a:rPr lang="gu-IN" dirty="0" smtClean="0"/>
              <a:t>                              </a:t>
            </a:r>
            <a:r>
              <a:rPr lang="gu-IN" dirty="0" smtClean="0">
                <a:solidFill>
                  <a:srgbClr val="FF0000"/>
                </a:solidFill>
              </a:rPr>
              <a:t>- હર્મન એબીંગહોસ 1908</a:t>
            </a:r>
          </a:p>
          <a:p>
            <a:pPr algn="just">
              <a:buFontTx/>
              <a:buChar char="-"/>
            </a:pPr>
            <a:r>
              <a:rPr lang="gu-IN" dirty="0" smtClean="0"/>
              <a:t>આધુનિક મનોવિજ્ઞાનનો વિજ્ઞાન તરીકેનો ઉદભવ સદી પહેલાનો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ચેતનાનું સ્વરૂપ અને ગાંડપણના મૂળ અંગે અગત્યના સવાલો ઉભા કરાયા હતા.</a:t>
            </a:r>
          </a:p>
          <a:p>
            <a:pPr algn="just">
              <a:buFontTx/>
              <a:buChar char="-"/>
            </a:pPr>
            <a:r>
              <a:rPr lang="gu-IN" dirty="0" smtClean="0"/>
              <a:t>- ચોથી અને પાંચમી સદીમાં </a:t>
            </a:r>
            <a:r>
              <a:rPr lang="gu-IN" dirty="0" smtClean="0">
                <a:solidFill>
                  <a:srgbClr val="FF0000"/>
                </a:solidFill>
              </a:rPr>
              <a:t>સોક્રેટીસ, પ્લેટો, અને એરીસ્ટૉટલ</a:t>
            </a:r>
            <a:r>
              <a:rPr lang="gu-IN" dirty="0" smtClean="0"/>
              <a:t> મન કઈ રીતે કામ કરે છે તે અંગે તાર્કિક સંવાદો રજુ કરેલા.</a:t>
            </a:r>
          </a:p>
          <a:p>
            <a:pPr algn="l"/>
            <a:endParaRPr lang="en-IN" dirty="0"/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●</a:t>
            </a:r>
            <a:r>
              <a:rPr lang="gu-IN" dirty="0" smtClean="0"/>
              <a:t> </a:t>
            </a:r>
            <a:r>
              <a:rPr lang="gu-IN" dirty="0" smtClean="0">
                <a:solidFill>
                  <a:srgbClr val="FF0000"/>
                </a:solidFill>
              </a:rPr>
              <a:t>વર્તનવાદના લક્ષણો </a:t>
            </a:r>
          </a:p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વર્તનવાદનામુખ્ય ત્રણ લક્ષણો છે.</a:t>
            </a:r>
          </a:p>
          <a:p>
            <a:pPr>
              <a:buFontTx/>
              <a:buChar char="-"/>
            </a:pPr>
            <a:r>
              <a:rPr lang="gu-IN" dirty="0" smtClean="0"/>
              <a:t>અભીસંધિત પ્રતિભાવ પર ભાર</a:t>
            </a:r>
          </a:p>
          <a:p>
            <a:pPr>
              <a:buFontTx/>
              <a:buChar char="-"/>
            </a:pPr>
            <a:r>
              <a:rPr lang="gu-IN" dirty="0" smtClean="0"/>
              <a:t>શીખેલા વર્તન પર ભાર</a:t>
            </a:r>
          </a:p>
          <a:p>
            <a:pPr>
              <a:buFontTx/>
              <a:buChar char="-"/>
            </a:pPr>
            <a:r>
              <a:rPr lang="gu-IN" dirty="0" smtClean="0"/>
              <a:t>પ્રાણીના વર્તન પર ભાર</a:t>
            </a:r>
          </a:p>
          <a:p>
            <a:pPr marL="514350" indent="-514350">
              <a:buAutoNum type="alphaUcParenR"/>
            </a:pPr>
            <a:r>
              <a:rPr lang="gu-IN" dirty="0" smtClean="0">
                <a:solidFill>
                  <a:srgbClr val="FF0000"/>
                </a:solidFill>
              </a:rPr>
              <a:t>અભીસંધિત પ્રતિભાવ પર ભાર-</a:t>
            </a:r>
          </a:p>
          <a:p>
            <a:pPr marL="514350" indent="-514350">
              <a:buNone/>
            </a:pPr>
            <a:r>
              <a:rPr lang="gu-IN" dirty="0" smtClean="0"/>
              <a:t>- વોટસને વર્તનના એકમ તરીકે અભીસંધિત પ્રતિભાવો પર ભાર મુકે છે.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“અભીસંધાન એટલે ઉદ્દીપક અને પ્રતિક્રિયા વચ્ચે અસ્વાભાવિક જોડાણ.” </a:t>
            </a:r>
          </a:p>
          <a:p>
            <a:pPr marL="514350" indent="-514350">
              <a:buFontTx/>
              <a:buChar char="-"/>
            </a:pPr>
            <a:r>
              <a:rPr lang="gu-IN" dirty="0" smtClean="0"/>
              <a:t>વોટસનના મતે વર્તનની સમગ્ર ઈમારત અભીસંધિત વર્તનના પાયા પર રચાઈ છે.    </a:t>
            </a:r>
            <a:endParaRPr lang="en-IN" dirty="0"/>
          </a:p>
        </p:txBody>
      </p:sp>
    </p:spTree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B) શીખેલા વર્તન પર ભાર </a:t>
            </a:r>
          </a:p>
          <a:p>
            <a:pPr>
              <a:buFontTx/>
              <a:buChar char="-"/>
            </a:pPr>
            <a:r>
              <a:rPr lang="gu-IN" dirty="0" smtClean="0"/>
              <a:t>વર્તનવાદ શીખેલા વર્તન પર ભાર મુકે છે.</a:t>
            </a:r>
          </a:p>
          <a:p>
            <a:pPr>
              <a:buFontTx/>
              <a:buChar char="-"/>
            </a:pPr>
            <a:r>
              <a:rPr lang="gu-IN" dirty="0" smtClean="0"/>
              <a:t>કોઈ પણ બાબત શીખવાડી શકાય છે.</a:t>
            </a:r>
          </a:p>
          <a:p>
            <a:pPr>
              <a:buFontTx/>
              <a:buChar char="-"/>
            </a:pPr>
            <a:r>
              <a:rPr lang="gu-IN" dirty="0" smtClean="0"/>
              <a:t>વોટસને એવો પડકાર ફેક્યો “ મને ડઝન બાળકો આપો, જરૂરી વાતાવરણ આપો તો બાળકો ને તમે કહો તેવા બનાવી આપીશ”</a:t>
            </a:r>
          </a:p>
          <a:p>
            <a:pPr>
              <a:buFontTx/>
              <a:buChar char="-"/>
            </a:pPr>
            <a:r>
              <a:rPr lang="gu-IN" dirty="0" smtClean="0"/>
              <a:t>આ વિધાન ના કારણે વર્તનવાદ લોકપ્રિય બન્યો.</a:t>
            </a:r>
          </a:p>
          <a:p>
            <a:pPr>
              <a:buNone/>
            </a:pPr>
            <a:r>
              <a:rPr lang="gu-IN" dirty="0" smtClean="0">
                <a:solidFill>
                  <a:srgbClr val="FF0000"/>
                </a:solidFill>
              </a:rPr>
              <a:t>C) પ્રાણીઓના વર્તન પર ભાર </a:t>
            </a:r>
          </a:p>
          <a:p>
            <a:pPr>
              <a:buFontTx/>
              <a:buChar char="-"/>
            </a:pPr>
            <a:r>
              <a:rPr lang="gu-IN" dirty="0" smtClean="0"/>
              <a:t>વોટસન માનતો હતો કે માનવી તથા પ્રાણીના વર્તન વચ્ચે ખાસ તફાવત નથી </a:t>
            </a:r>
          </a:p>
          <a:p>
            <a:pPr>
              <a:buFontTx/>
              <a:buChar char="-"/>
            </a:pPr>
            <a:r>
              <a:rPr lang="gu-IN" dirty="0" smtClean="0"/>
              <a:t>આથી માનવી ઉપરાંત પ્રાણીના વર્તનનો પણ અભ્યાસ થવો જોઈએ. </a:t>
            </a:r>
            <a:endParaRPr lang="en-IN" dirty="0"/>
          </a:p>
        </p:txBody>
      </p:sp>
    </p:spTree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fontScale="92500"/>
          </a:bodyPr>
          <a:lstStyle/>
          <a:p>
            <a:endParaRPr lang="gu-IN" dirty="0" smtClean="0"/>
          </a:p>
          <a:p>
            <a:r>
              <a:rPr lang="gu-IN" dirty="0" smtClean="0">
                <a:solidFill>
                  <a:srgbClr val="FF0000"/>
                </a:solidFill>
              </a:rPr>
              <a:t>બી. એફ. સ્કિનરનું પ્રદાન </a:t>
            </a:r>
          </a:p>
          <a:p>
            <a:pPr>
              <a:buFontTx/>
              <a:buChar char="-"/>
            </a:pPr>
            <a:r>
              <a:rPr lang="gu-IN" dirty="0" smtClean="0"/>
              <a:t>વર્તનવાદ માં </a:t>
            </a:r>
            <a:r>
              <a:rPr lang="gu-IN" dirty="0" smtClean="0">
                <a:solidFill>
                  <a:srgbClr val="FF0000"/>
                </a:solidFill>
              </a:rPr>
              <a:t>હાવર્ડ</a:t>
            </a:r>
            <a:r>
              <a:rPr lang="gu-IN" dirty="0" smtClean="0"/>
              <a:t> ના મનોવૈજ્ઞાનિક સ્કિનર નો પણ ફાળો રહેલો છે.</a:t>
            </a:r>
          </a:p>
          <a:p>
            <a:pPr>
              <a:buFontTx/>
              <a:buChar char="-"/>
            </a:pPr>
            <a:r>
              <a:rPr lang="gu-IN" dirty="0" smtClean="0"/>
              <a:t>વર્તન અને વાતાવરણ એકબીજાને કઈ રીતે અસર કરે છે તેનો અભ્યાસ તેને કર્યો.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FF0000"/>
                </a:solidFill>
              </a:rPr>
              <a:t>સ્કીનરે</a:t>
            </a:r>
            <a:r>
              <a:rPr lang="gu-IN" dirty="0" smtClean="0"/>
              <a:t> </a:t>
            </a:r>
            <a:r>
              <a:rPr lang="gu-IN" dirty="0" smtClean="0">
                <a:solidFill>
                  <a:srgbClr val="FF0000"/>
                </a:solidFill>
              </a:rPr>
              <a:t>કબુતર</a:t>
            </a:r>
            <a:r>
              <a:rPr lang="gu-IN" dirty="0" smtClean="0"/>
              <a:t> અને </a:t>
            </a:r>
            <a:r>
              <a:rPr lang="gu-IN" dirty="0" smtClean="0">
                <a:solidFill>
                  <a:srgbClr val="FF0000"/>
                </a:solidFill>
              </a:rPr>
              <a:t>ઉંદર</a:t>
            </a:r>
            <a:r>
              <a:rPr lang="gu-IN" dirty="0" smtClean="0"/>
              <a:t> પર પ્રયોગો કર્યા. વર્તનને સુધારી શકાય ટેવો તેમને જોર શોર થી પ્રચાર કર્યો.</a:t>
            </a:r>
          </a:p>
          <a:p>
            <a:pPr>
              <a:buFontTx/>
              <a:buChar char="-"/>
            </a:pPr>
            <a:r>
              <a:rPr lang="gu-IN" dirty="0" smtClean="0"/>
              <a:t>આધુનિક મનોવિજ્ઞાન પર વર્તનવાદનો વિશેષ પ્રભાવ છે.</a:t>
            </a:r>
          </a:p>
          <a:p>
            <a:pPr>
              <a:buFontTx/>
              <a:buChar char="-"/>
            </a:pPr>
            <a:r>
              <a:rPr lang="gu-IN" dirty="0" smtClean="0"/>
              <a:t>માનસિક ઉપચારમાં પણ </a:t>
            </a:r>
            <a:r>
              <a:rPr lang="gu-IN" dirty="0" smtClean="0">
                <a:solidFill>
                  <a:srgbClr val="FF0000"/>
                </a:solidFill>
              </a:rPr>
              <a:t>વર્તનવાદી ઉપચાર પદ્ધતિઓ </a:t>
            </a:r>
            <a:r>
              <a:rPr lang="gu-IN" dirty="0" smtClean="0"/>
              <a:t>ઉત્તમ પરિણામ લાવે છે.</a:t>
            </a:r>
          </a:p>
          <a:p>
            <a:pPr>
              <a:buFontTx/>
              <a:buChar char="-"/>
            </a:pPr>
            <a:r>
              <a:rPr lang="gu-IN" dirty="0" smtClean="0"/>
              <a:t>વર્તનવાદીઓ </a:t>
            </a:r>
            <a:r>
              <a:rPr lang="gu-IN" dirty="0" smtClean="0">
                <a:solidFill>
                  <a:srgbClr val="FF0000"/>
                </a:solidFill>
              </a:rPr>
              <a:t>આંતરિક બાબતની અવગણના </a:t>
            </a:r>
            <a:r>
              <a:rPr lang="gu-IN" dirty="0" smtClean="0"/>
              <a:t>કરેછે તેથી તેમની ટીકા થઇ.   </a:t>
            </a:r>
            <a:endParaRPr lang="en-IN" dirty="0"/>
          </a:p>
        </p:txBody>
      </p:sp>
    </p:spTree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buNone/>
            </a:pPr>
            <a:r>
              <a:rPr lang="en-US" dirty="0" smtClean="0">
                <a:solidFill>
                  <a:srgbClr val="0070C0"/>
                </a:solidFill>
              </a:rPr>
              <a:t>5.</a:t>
            </a:r>
            <a:r>
              <a:rPr lang="gu-IN" dirty="0" smtClean="0">
                <a:solidFill>
                  <a:srgbClr val="0070C0"/>
                </a:solidFill>
              </a:rPr>
              <a:t>મનોવિશ્લેષણ</a:t>
            </a:r>
          </a:p>
          <a:p>
            <a:pPr>
              <a:buNone/>
            </a:pPr>
            <a:r>
              <a:rPr lang="gu-IN" dirty="0" smtClean="0">
                <a:solidFill>
                  <a:srgbClr val="0070C0"/>
                </a:solidFill>
              </a:rPr>
              <a:t> </a:t>
            </a:r>
            <a:r>
              <a:rPr lang="gu-IN" dirty="0" smtClean="0">
                <a:solidFill>
                  <a:srgbClr val="0070C0"/>
                </a:solidFill>
              </a:rPr>
              <a:t>               (psychoanalysis)</a:t>
            </a:r>
          </a:p>
          <a:p>
            <a:pPr algn="just">
              <a:buFontTx/>
              <a:buChar char="-"/>
            </a:pPr>
            <a:r>
              <a:rPr lang="gu-IN" dirty="0" smtClean="0"/>
              <a:t>મનોવિશ્લેષણના પ્રણેતા </a:t>
            </a:r>
            <a:r>
              <a:rPr lang="gu-IN" dirty="0" smtClean="0">
                <a:solidFill>
                  <a:srgbClr val="C00000"/>
                </a:solidFill>
              </a:rPr>
              <a:t>સિગ્મન્ડ ફ્રોઈડ(1856-1939)</a:t>
            </a:r>
            <a:r>
              <a:rPr lang="gu-IN" dirty="0" smtClean="0"/>
              <a:t>નો સમગ્ર વિશ્વ પર ખુબ પ્રભાવ પડ્યો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વર્તન એ જનીન, મગજના કાર્યને લીધે નથી ઉદભવતું પરંતુ </a:t>
            </a:r>
            <a:r>
              <a:rPr lang="gu-IN" dirty="0" smtClean="0">
                <a:solidFill>
                  <a:srgbClr val="C00000"/>
                </a:solidFill>
              </a:rPr>
              <a:t>મનોવૈજ્ઞાનિક અવસ્થાને </a:t>
            </a:r>
            <a:r>
              <a:rPr lang="gu-IN" dirty="0" smtClean="0"/>
              <a:t>લીધે થાય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વર્તન એ શક્તિશાળી માનસિક બળો કે સંઘર્ષને લીધે ઉદભવે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ફ્રોઈડ એક તબીબ હતા દર્દીના ઉપચાર કરતા તેમને લાગ્યું કે કોઈ પણ રોગ પાછળ માનસિક કારણો જવાબદાર છે. </a:t>
            </a:r>
            <a:endParaRPr lang="en-IN" dirty="0"/>
          </a:p>
        </p:txBody>
      </p:sp>
    </p:spTree>
  </p:cSld>
  <p:clrMapOvr>
    <a:masterClrMapping/>
  </p:clrMapOvr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 algn="just">
              <a:buFontTx/>
              <a:buChar char="-"/>
            </a:pPr>
            <a:r>
              <a:rPr lang="gu-IN" dirty="0" smtClean="0"/>
              <a:t>જીવન માં સંઘર્ષ એ વ્યક્તિગત ઈચ્છાઓ અને સામાજિક ઈચ્છાઓ સંતોષવાને લીધે ઉદભવ્યા હોય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મનોવિશ્લેષણનો ચાવીરૂપ ખ્યાલ પ્રેરણા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વંચિતતા, શારીરિક જાગૃતિ, સંઘર્ષ અને હતાશા વર્તનને </a:t>
            </a:r>
            <a:r>
              <a:rPr lang="gu-IN" dirty="0" smtClean="0">
                <a:solidFill>
                  <a:srgbClr val="C00000"/>
                </a:solidFill>
              </a:rPr>
              <a:t>ઇંધણ</a:t>
            </a:r>
            <a:r>
              <a:rPr lang="gu-IN" dirty="0" smtClean="0"/>
              <a:t> પૂરું પડે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જયારે પ્રાણીની જરૂરિયાત તૃપ્ત થઇ જાય ત્યારે તે પ્રતિક્રિયા કરવાનું બંધ કરીદે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ફ્રોઇડના માટે આપણા મનમાં </a:t>
            </a:r>
            <a:r>
              <a:rPr lang="gu-IN" dirty="0" smtClean="0">
                <a:solidFill>
                  <a:srgbClr val="C00000"/>
                </a:solidFill>
              </a:rPr>
              <a:t>ચેતન, અર્ધ ચેતન, અને અચેતન </a:t>
            </a:r>
            <a:r>
              <a:rPr lang="gu-IN" dirty="0" smtClean="0"/>
              <a:t>એવા ત્રણ વિભાગો પડે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આપણી અનિચ્છનીય ઈચ્છાઓ અતૃપ્ત ઈચ્છાઓ </a:t>
            </a:r>
            <a:r>
              <a:rPr lang="gu-IN" dirty="0" smtClean="0">
                <a:solidFill>
                  <a:srgbClr val="C00000"/>
                </a:solidFill>
              </a:rPr>
              <a:t>અજ્ઞાત મનમાં </a:t>
            </a:r>
            <a:r>
              <a:rPr lang="gu-IN" dirty="0" smtClean="0"/>
              <a:t>ધકેલાઈ જાય છે. </a:t>
            </a:r>
            <a:endParaRPr lang="en-IN" dirty="0"/>
          </a:p>
        </p:txBody>
      </p:sp>
    </p:spTree>
  </p:cSld>
  <p:clrMapOvr>
    <a:masterClrMapping/>
  </p:clrMapOvr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60000"/>
              <a:lumOff val="40000"/>
            </a:schemeClr>
          </a:solidFill>
        </p:spPr>
        <p:txBody>
          <a:bodyPr/>
          <a:lstStyle/>
          <a:p>
            <a:pPr>
              <a:buFontTx/>
              <a:buChar char="-"/>
            </a:pPr>
            <a:r>
              <a:rPr lang="gu-IN" dirty="0" smtClean="0"/>
              <a:t>આ ઈચ્છાઓ સ્વપ્ન દ્વારા સંતોષાય છે.</a:t>
            </a:r>
          </a:p>
          <a:p>
            <a:pPr>
              <a:buFontTx/>
              <a:buChar char="-"/>
            </a:pPr>
            <a:r>
              <a:rPr lang="gu-IN" dirty="0" smtClean="0"/>
              <a:t>ઇડ,ઈગો અને સુપર ઈગો વચ્ચે સંઘર્ષ ચાલ્યા કરે છે.</a:t>
            </a:r>
          </a:p>
          <a:p>
            <a:pPr>
              <a:buFontTx/>
              <a:buChar char="-"/>
            </a:pPr>
            <a:r>
              <a:rPr lang="gu-IN" dirty="0" smtClean="0"/>
              <a:t>આપણી મોટા ભાગની વિકૃતિના મૂળ બાળપણ માં પડેલા છે.</a:t>
            </a:r>
          </a:p>
          <a:p>
            <a:pPr>
              <a:buFontTx/>
              <a:buChar char="-"/>
            </a:pPr>
            <a:r>
              <a:rPr lang="gu-IN" dirty="0" smtClean="0"/>
              <a:t>ફ્રોઇડની મુક્ત સાહચર્ય અને સ્વપ્ન વિશ્લેષણ ની ઉપચાર પદ્ધતિ ખુબજ લોકપ્રિય બની છે.</a:t>
            </a:r>
          </a:p>
          <a:p>
            <a:pPr>
              <a:buFontTx/>
              <a:buChar char="-"/>
            </a:pPr>
            <a:r>
              <a:rPr lang="gu-IN" smtClean="0"/>
              <a:t>ફ્રોઇડનું સ્વપ્નનું અર્થઘટન નામનું પુસ્તક ખુબજ લોકપ્રિય બન્યું છે.</a:t>
            </a:r>
            <a:endParaRPr lang="en-IN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FontTx/>
              <a:buChar char="-"/>
            </a:pPr>
            <a:endParaRPr lang="gu-IN" dirty="0" smtClean="0"/>
          </a:p>
          <a:p>
            <a:pPr>
              <a:buFontTx/>
              <a:buChar char="-"/>
            </a:pPr>
            <a:r>
              <a:rPr lang="gu-IN" dirty="0" smtClean="0"/>
              <a:t>ખરેખર મનોવિજ્ઞાન વૈજ્ઞાનિક રીતે પ્રારંભ ઈ.સ. </a:t>
            </a:r>
            <a:r>
              <a:rPr lang="gu-IN" dirty="0" smtClean="0">
                <a:solidFill>
                  <a:srgbClr val="FF0000"/>
                </a:solidFill>
              </a:rPr>
              <a:t>1879 </a:t>
            </a:r>
            <a:r>
              <a:rPr lang="gu-IN" dirty="0" smtClean="0"/>
              <a:t>માં થયો.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FF0000"/>
                </a:solidFill>
              </a:rPr>
              <a:t>વિલિયમ વુંન્ટ </a:t>
            </a:r>
            <a:r>
              <a:rPr lang="gu-IN" dirty="0" smtClean="0"/>
              <a:t>એવો પ્રથમ વ્યક્તિ હતો.જેણે પોતાની જાતે મનોવૈજ્ઞાનિક તરીકે ઓળખાવી.</a:t>
            </a:r>
          </a:p>
          <a:p>
            <a:pPr>
              <a:buFontTx/>
              <a:buChar char="-"/>
            </a:pPr>
            <a:r>
              <a:rPr lang="gu-IN" dirty="0" smtClean="0"/>
              <a:t>ત્યારથી લઈને આજ દિન સુધી મનોવિજ્ઞાન ચર્ચાસ્પદ વિષય રહ્યો છે.</a:t>
            </a:r>
          </a:p>
          <a:p>
            <a:pPr>
              <a:buFontTx/>
              <a:buChar char="-"/>
            </a:pPr>
            <a:r>
              <a:rPr lang="gu-IN" dirty="0" smtClean="0"/>
              <a:t>માટે મનોવિજ્ઞાનના મૂળભૂત આધાર ને જાણવા માટે મનોવિજ્ઞાનના સંપ્રદાયો ને જાણવા જોઈએ. </a:t>
            </a:r>
          </a:p>
          <a:p>
            <a:pPr>
              <a:buFontTx/>
              <a:buChar char="-"/>
            </a:pPr>
            <a:endParaRPr lang="en-IN" dirty="0"/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marL="514350" indent="-514350">
              <a:buAutoNum type="arabicPeriod"/>
            </a:pPr>
            <a:r>
              <a:rPr lang="gu-IN" dirty="0" smtClean="0">
                <a:solidFill>
                  <a:srgbClr val="0070C0"/>
                </a:solidFill>
              </a:rPr>
              <a:t>રચનાવાદ </a:t>
            </a:r>
          </a:p>
          <a:p>
            <a:pPr marL="514350" indent="-514350">
              <a:buNone/>
            </a:pPr>
            <a:r>
              <a:rPr lang="gu-IN" dirty="0" smtClean="0">
                <a:solidFill>
                  <a:srgbClr val="0070C0"/>
                </a:solidFill>
              </a:rPr>
              <a:t>                   STRUCTURALISM</a:t>
            </a:r>
          </a:p>
          <a:p>
            <a:pPr marL="514350" indent="-514350" algn="just">
              <a:buFontTx/>
              <a:buChar char="-"/>
            </a:pPr>
            <a:r>
              <a:rPr lang="gu-IN" dirty="0" smtClean="0"/>
              <a:t>રચનાવાદ મનના તત્વો પર ભાર મુકે છે.</a:t>
            </a:r>
          </a:p>
          <a:p>
            <a:pPr marL="514350" indent="-514350" algn="just">
              <a:buFontTx/>
              <a:buChar char="-"/>
            </a:pPr>
            <a:r>
              <a:rPr lang="gu-IN" dirty="0" smtClean="0">
                <a:solidFill>
                  <a:srgbClr val="0070C0"/>
                </a:solidFill>
              </a:rPr>
              <a:t>વિલિયમ વુંન્ટ </a:t>
            </a:r>
            <a:r>
              <a:rPr lang="gu-IN" dirty="0" smtClean="0"/>
              <a:t>મનોવિજ્ઞાન માં પિતા તરીકે ગૌરવ પ્રાપ્ત કરનાર રચનાવાદ ના સ્થાપક તરીકે ઓળખવામાં આવે છે.</a:t>
            </a:r>
          </a:p>
          <a:p>
            <a:pPr marL="514350" indent="-514350" algn="just">
              <a:buFontTx/>
              <a:buChar char="-"/>
            </a:pPr>
            <a:r>
              <a:rPr lang="gu-IN" dirty="0" smtClean="0"/>
              <a:t>વુંન્ટે પોતાની પ્રયોગશાળા માં પદ્ધતિસર અને વસ્તુલક્ષી પદ્ધતિ દ્વારા પ્રયોગો કરી માહિતી એકઠી કરી.</a:t>
            </a:r>
          </a:p>
          <a:p>
            <a:pPr marL="514350" indent="-514350" algn="just">
              <a:buFontTx/>
              <a:buChar char="-"/>
            </a:pPr>
            <a:r>
              <a:rPr lang="gu-IN" dirty="0" smtClean="0"/>
              <a:t>આ સમયે તેમને પ્રાયોગિક પરિસ્થિતિ ઉપર વિશેષ ભાર મુક્યો.</a:t>
            </a:r>
          </a:p>
          <a:p>
            <a:pPr marL="514350" indent="-514350" algn="just">
              <a:buFontTx/>
              <a:buChar char="-"/>
            </a:pPr>
            <a:r>
              <a:rPr lang="gu-IN" dirty="0" smtClean="0">
                <a:solidFill>
                  <a:srgbClr val="FF0000"/>
                </a:solidFill>
              </a:rPr>
              <a:t>અમેરિકન </a:t>
            </a:r>
            <a:r>
              <a:rPr lang="gu-IN" dirty="0" smtClean="0"/>
              <a:t>મનોવૈજ્ઞાનિકો </a:t>
            </a:r>
            <a:r>
              <a:rPr lang="gu-IN" dirty="0" smtClean="0">
                <a:solidFill>
                  <a:srgbClr val="FF0000"/>
                </a:solidFill>
              </a:rPr>
              <a:t>એડવર્ડ ટીચનર, વિલ્હેમવુંન્ટ </a:t>
            </a:r>
            <a:r>
              <a:rPr lang="gu-IN" dirty="0" smtClean="0"/>
              <a:t>સાથે જર્મનીમાં અભ્યાસ કરતા હતા.</a:t>
            </a: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just">
              <a:buFontTx/>
              <a:buChar char="-"/>
            </a:pPr>
            <a:endParaRPr lang="gu-IN" dirty="0" smtClean="0"/>
          </a:p>
          <a:p>
            <a:pPr algn="just">
              <a:buFontTx/>
              <a:buChar char="-"/>
            </a:pPr>
            <a:r>
              <a:rPr lang="gu-IN" dirty="0" smtClean="0"/>
              <a:t>ટીચનરે જણાવ્યું કે મનોવિજ્ઞાનમાં ચેતના અને માનસિક જીવનના તત્વો પર ધ્યાન કેન્દ્રિત કર્યું.</a:t>
            </a:r>
          </a:p>
          <a:p>
            <a:pPr algn="just">
              <a:buFontTx/>
              <a:buChar char="-"/>
            </a:pPr>
            <a:r>
              <a:rPr lang="gu-IN" dirty="0" smtClean="0"/>
              <a:t>રચનાવાદ </a:t>
            </a:r>
            <a:r>
              <a:rPr lang="gu-IN" dirty="0" smtClean="0">
                <a:solidFill>
                  <a:srgbClr val="FF0000"/>
                </a:solidFill>
              </a:rPr>
              <a:t>મન અને વર્તનના </a:t>
            </a:r>
            <a:r>
              <a:rPr lang="gu-IN" dirty="0" smtClean="0"/>
              <a:t>બંધારણમાં રસ ધરાવે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અનુભવોનું તેમના તત્વો કે ઘટકોમાં પૃથ્થકરણ કરવું જોઈએ.</a:t>
            </a:r>
          </a:p>
          <a:p>
            <a:pPr algn="just">
              <a:buFontTx/>
              <a:buChar char="-"/>
            </a:pPr>
            <a:r>
              <a:rPr lang="gu-IN" dirty="0" smtClean="0"/>
              <a:t>ધારણાઓ જુદા જુદા </a:t>
            </a:r>
            <a:r>
              <a:rPr lang="gu-IN" dirty="0" smtClean="0">
                <a:solidFill>
                  <a:srgbClr val="FF0000"/>
                </a:solidFill>
              </a:rPr>
              <a:t>વિચારો, લાગણીઓ, અને પ્રેરણો </a:t>
            </a:r>
            <a:r>
              <a:rPr lang="gu-IN" dirty="0" smtClean="0"/>
              <a:t>ના સંયોજન થી બને છે.</a:t>
            </a:r>
          </a:p>
          <a:p>
            <a:pPr algn="just">
              <a:buFontTx/>
              <a:buChar char="-"/>
            </a:pPr>
            <a:r>
              <a:rPr lang="gu-IN" dirty="0" smtClean="0">
                <a:solidFill>
                  <a:srgbClr val="FF0000"/>
                </a:solidFill>
              </a:rPr>
              <a:t>આંતરિક નિરીક્ષણ </a:t>
            </a:r>
            <a:r>
              <a:rPr lang="gu-IN" dirty="0" smtClean="0"/>
              <a:t>પધ્ધતીના કારણે તેમની ટીકા પણ થઇ.</a:t>
            </a:r>
            <a:endParaRPr lang="en-IN" dirty="0"/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>
              <a:buNone/>
            </a:pPr>
            <a:r>
              <a:rPr lang="gu-IN" dirty="0" smtClean="0">
                <a:solidFill>
                  <a:srgbClr val="0070C0"/>
                </a:solidFill>
              </a:rPr>
              <a:t>2.</a:t>
            </a:r>
            <a:r>
              <a:rPr lang="gu-IN" dirty="0" smtClean="0"/>
              <a:t> </a:t>
            </a:r>
            <a:r>
              <a:rPr lang="gu-IN" dirty="0" smtClean="0">
                <a:solidFill>
                  <a:srgbClr val="0070C0"/>
                </a:solidFill>
              </a:rPr>
              <a:t>કાર્યવાદ </a:t>
            </a:r>
          </a:p>
          <a:p>
            <a:pPr>
              <a:buNone/>
            </a:pPr>
            <a:r>
              <a:rPr lang="gu-IN" dirty="0" smtClean="0">
                <a:solidFill>
                  <a:srgbClr val="0070C0"/>
                </a:solidFill>
              </a:rPr>
              <a:t>                   FUNCTIONALISM</a:t>
            </a:r>
          </a:p>
          <a:p>
            <a:pPr>
              <a:buFontTx/>
              <a:buChar char="-"/>
            </a:pPr>
            <a:r>
              <a:rPr lang="gu-IN" dirty="0" smtClean="0"/>
              <a:t>રચનાવાદીઓ </a:t>
            </a:r>
            <a:r>
              <a:rPr lang="gu-IN" dirty="0" smtClean="0">
                <a:solidFill>
                  <a:srgbClr val="FF0000"/>
                </a:solidFill>
              </a:rPr>
              <a:t>વિષયવસ્તુ </a:t>
            </a:r>
            <a:r>
              <a:rPr lang="gu-IN" dirty="0" smtClean="0"/>
              <a:t>પર ભાર મુકે છે. જયારે  કકાર્યવાદીઓ માનસિક ક્રિયાઓને હેતુ અને કાર્ય પર  પર ભાર મુકે છે. </a:t>
            </a:r>
          </a:p>
          <a:p>
            <a:pPr>
              <a:buFontTx/>
              <a:buChar char="-"/>
            </a:pPr>
            <a:r>
              <a:rPr lang="gu-IN" dirty="0" smtClean="0"/>
              <a:t>કાર્યવાદ માં </a:t>
            </a:r>
            <a:r>
              <a:rPr lang="gu-IN" dirty="0" smtClean="0">
                <a:solidFill>
                  <a:srgbClr val="FF0000"/>
                </a:solidFill>
              </a:rPr>
              <a:t>જ્હોન ડેવી, જેમ્સ આર. એન્જલ તથા હાર્વેકાર નો </a:t>
            </a:r>
            <a:r>
              <a:rPr lang="gu-IN" dirty="0" smtClean="0"/>
              <a:t>મહત્વનો ફાળો છે.</a:t>
            </a:r>
          </a:p>
          <a:p>
            <a:pPr>
              <a:buFontTx/>
              <a:buChar char="-"/>
            </a:pPr>
            <a:r>
              <a:rPr lang="gu-IN" dirty="0" smtClean="0"/>
              <a:t>કાર્યવાદ </a:t>
            </a:r>
            <a:r>
              <a:rPr lang="gu-IN" dirty="0" smtClean="0">
                <a:solidFill>
                  <a:srgbClr val="FF0000"/>
                </a:solidFill>
              </a:rPr>
              <a:t>અર્જિત કે સંપાદિત </a:t>
            </a:r>
            <a:r>
              <a:rPr lang="gu-IN" dirty="0" smtClean="0"/>
              <a:t>ટેવો પર ભાર મુકે છે.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FF0000"/>
                </a:solidFill>
              </a:rPr>
              <a:t>અમેરિકન ફિલોસોફર જ્હોન ડેવી </a:t>
            </a:r>
            <a:r>
              <a:rPr lang="gu-IN" dirty="0" smtClean="0"/>
              <a:t>દ્વારા કાર્યવાદ નો ખુબ વિકાસ થયો.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FF0000"/>
                </a:solidFill>
              </a:rPr>
              <a:t>વિલિયમ જેમ્સ (1842- 1910) </a:t>
            </a:r>
            <a:r>
              <a:rPr lang="gu-IN" dirty="0" smtClean="0"/>
              <a:t>કાર્યવાદ ના વિચારોને આગળ ધપાવ્યા. </a:t>
            </a:r>
            <a:endParaRPr lang="en-IN" dirty="0"/>
          </a:p>
        </p:txBody>
      </p:sp>
    </p:spTree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 algn="just">
              <a:buFontTx/>
              <a:buChar char="-"/>
            </a:pPr>
            <a:endParaRPr lang="gu-IN" dirty="0" smtClean="0"/>
          </a:p>
          <a:p>
            <a:pPr algn="just">
              <a:buFontTx/>
              <a:buChar char="-"/>
            </a:pPr>
            <a:r>
              <a:rPr lang="gu-IN" dirty="0" smtClean="0"/>
              <a:t>વિલિયમ જેમ્સ ટીચનર ના અમુક મત સાથે સહમત હતો કે મનોવિજ્ઞાનમાં ચેતનાનો અભ્યાસ કેન્દ્રિત મહત્વ ધરાવે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પરંતુ તેને તત્વ અને વિષય વસ્તુ નો વિરોધ કર્યો.</a:t>
            </a:r>
          </a:p>
          <a:p>
            <a:pPr algn="just">
              <a:buFontTx/>
              <a:buChar char="-"/>
            </a:pPr>
            <a:r>
              <a:rPr lang="gu-IN" dirty="0" smtClean="0"/>
              <a:t>તેના મતે ચેતના એ ‘</a:t>
            </a:r>
            <a:r>
              <a:rPr lang="gu-IN" dirty="0" smtClean="0">
                <a:solidFill>
                  <a:srgbClr val="FF0000"/>
                </a:solidFill>
              </a:rPr>
              <a:t>વહેતું ઝરણું’ </a:t>
            </a:r>
            <a:r>
              <a:rPr lang="gu-IN" dirty="0" smtClean="0"/>
              <a:t>છે., મન ની એક પ્રક્રિયા છે. તે વાતાવરણ સાથે આંતરક્રિયા કરે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માનવ ચેતના વાતાવરણ સાથે સમાયોજન સાધવામાં સહાય કરે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માનસિક પ્રક્રિયામાં કાર્યને સમજવું મહત્વનું છે ,મનનું વિષય વસ્તુ સમજવું અગત્યનું નથી.</a:t>
            </a:r>
          </a:p>
          <a:p>
            <a:pPr algn="just">
              <a:buFontTx/>
              <a:buChar char="-"/>
            </a:pPr>
            <a:r>
              <a:rPr lang="gu-IN" dirty="0" smtClean="0"/>
              <a:t>કાર્યવાદી જ્ઞાનનાં </a:t>
            </a:r>
            <a:r>
              <a:rPr lang="gu-IN" dirty="0" smtClean="0">
                <a:solidFill>
                  <a:srgbClr val="FF0000"/>
                </a:solidFill>
              </a:rPr>
              <a:t>વ્યવહારિક </a:t>
            </a:r>
            <a:r>
              <a:rPr lang="gu-IN" dirty="0" smtClean="0"/>
              <a:t>ઉપયોગ પર ખાસ ભાર મુક્યો છે.</a:t>
            </a:r>
            <a:endParaRPr lang="en-IN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just">
              <a:buNone/>
            </a:pPr>
            <a:r>
              <a:rPr lang="en-US" dirty="0" smtClean="0">
                <a:solidFill>
                  <a:srgbClr val="00B0F0"/>
                </a:solidFill>
              </a:rPr>
              <a:t>3. </a:t>
            </a:r>
            <a:r>
              <a:rPr lang="gu-IN" dirty="0" smtClean="0">
                <a:solidFill>
                  <a:srgbClr val="00B0F0"/>
                </a:solidFill>
              </a:rPr>
              <a:t>સમષ્ટિવાદ  </a:t>
            </a:r>
          </a:p>
          <a:p>
            <a:pPr algn="just">
              <a:buNone/>
            </a:pPr>
            <a:r>
              <a:rPr lang="gu-IN" dirty="0" smtClean="0">
                <a:solidFill>
                  <a:srgbClr val="00B0F0"/>
                </a:solidFill>
              </a:rPr>
              <a:t>               (GESTALT  PSYCHOLOGY )</a:t>
            </a:r>
          </a:p>
          <a:p>
            <a:pPr algn="just">
              <a:buFontTx/>
              <a:buChar char="-"/>
            </a:pPr>
            <a:r>
              <a:rPr lang="gu-IN" dirty="0" smtClean="0"/>
              <a:t>સમષ્ટિવાદ વર્તનનો અભ્યાસ સમગ્ર રીતે થવો જોઈએ તેવું માનતી વિચારધારા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આ વિચારધારા ના સ્થાપક </a:t>
            </a:r>
            <a:r>
              <a:rPr lang="gu-IN" dirty="0" smtClean="0">
                <a:solidFill>
                  <a:srgbClr val="FF0000"/>
                </a:solidFill>
              </a:rPr>
              <a:t>મેક્સ વર્ધાઈમર </a:t>
            </a:r>
            <a:r>
              <a:rPr lang="gu-IN" dirty="0" smtClean="0"/>
              <a:t>(1880-1943) </a:t>
            </a:r>
            <a:r>
              <a:rPr lang="gu-IN" dirty="0" smtClean="0">
                <a:solidFill>
                  <a:srgbClr val="FF0000"/>
                </a:solidFill>
              </a:rPr>
              <a:t>કર્ટ કોફ્કા </a:t>
            </a:r>
            <a:r>
              <a:rPr lang="gu-IN" dirty="0" smtClean="0"/>
              <a:t>(1888-1941) અને </a:t>
            </a:r>
            <a:r>
              <a:rPr lang="gu-IN" dirty="0" smtClean="0">
                <a:solidFill>
                  <a:srgbClr val="FF0000"/>
                </a:solidFill>
              </a:rPr>
              <a:t>વુલ્ફ ગેંગ કોહલર</a:t>
            </a:r>
            <a:r>
              <a:rPr lang="gu-IN" dirty="0" smtClean="0"/>
              <a:t> (1887-1967) કરી હતી.</a:t>
            </a:r>
          </a:p>
          <a:p>
            <a:pPr algn="just">
              <a:buFontTx/>
              <a:buChar char="-"/>
            </a:pPr>
            <a:r>
              <a:rPr lang="gu-IN" dirty="0" smtClean="0"/>
              <a:t>રચનાવાદ </a:t>
            </a:r>
            <a:r>
              <a:rPr lang="gu-IN" dirty="0" smtClean="0">
                <a:solidFill>
                  <a:srgbClr val="FF0000"/>
                </a:solidFill>
              </a:rPr>
              <a:t>અણુવાદ</a:t>
            </a:r>
            <a:r>
              <a:rPr lang="gu-IN" dirty="0" smtClean="0"/>
              <a:t> પર ભાર મુકે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જયારે અહી સમગ્ર </a:t>
            </a:r>
            <a:r>
              <a:rPr lang="gu-IN" dirty="0" smtClean="0">
                <a:solidFill>
                  <a:srgbClr val="FF0000"/>
                </a:solidFill>
              </a:rPr>
              <a:t>સમષ્ટિ </a:t>
            </a:r>
            <a:r>
              <a:rPr lang="gu-IN" dirty="0" smtClean="0"/>
              <a:t>પર ભાર મુકાય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સમષ્ટિવાદી માને છે કે </a:t>
            </a:r>
            <a:r>
              <a:rPr lang="gu-IN" dirty="0" smtClean="0">
                <a:solidFill>
                  <a:srgbClr val="FF0000"/>
                </a:solidFill>
              </a:rPr>
              <a:t>મનનું ઘટકો </a:t>
            </a:r>
            <a:r>
              <a:rPr lang="gu-IN" dirty="0" smtClean="0"/>
              <a:t>માં વિભાજન કરી શકાય નહિ.</a:t>
            </a:r>
          </a:p>
          <a:p>
            <a:pPr algn="just">
              <a:buFontTx/>
              <a:buChar char="-"/>
            </a:pPr>
            <a:r>
              <a:rPr lang="gu-IN" dirty="0" smtClean="0"/>
              <a:t>કોઈપણ વસ્તુ ને આપણે </a:t>
            </a:r>
            <a:r>
              <a:rPr lang="gu-IN" dirty="0" smtClean="0">
                <a:solidFill>
                  <a:srgbClr val="FF0000"/>
                </a:solidFill>
              </a:rPr>
              <a:t>સમગ્ર રીતે </a:t>
            </a:r>
            <a:r>
              <a:rPr lang="gu-IN" dirty="0" smtClean="0"/>
              <a:t>જોઈએ છીએ. </a:t>
            </a:r>
            <a:endParaRPr lang="en-IN" dirty="0"/>
          </a:p>
        </p:txBody>
      </p:sp>
    </p:spTree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/>
          <a:lstStyle/>
          <a:p>
            <a:pPr algn="just">
              <a:buFontTx/>
              <a:buChar char="-"/>
            </a:pPr>
            <a:r>
              <a:rPr lang="gu-IN" dirty="0" smtClean="0"/>
              <a:t>આપણે કોઈ પક્ષી કે પ્રાણી ને જોઈએ તો તેના રંગ, રૂપ, પાંખો કે શીંગડા ને જોતા નથી પરંતુ સમગ્ર પક્ષીને કે પ્રાણી ને નિહાળીએ છીએ.</a:t>
            </a:r>
          </a:p>
          <a:p>
            <a:pPr algn="just">
              <a:buFontTx/>
              <a:buChar char="-"/>
            </a:pPr>
            <a:r>
              <a:rPr lang="gu-IN" dirty="0" smtClean="0"/>
              <a:t>એજ રીતે વૃક્ષને જોઈએ તો તેની ડાળી કે પત્તા ને જોતા નથી સમગ્ર વૃક્ષ ને નિહાળીએ છીએ.</a:t>
            </a:r>
          </a:p>
          <a:p>
            <a:pPr algn="just">
              <a:buNone/>
            </a:pPr>
            <a:r>
              <a:rPr lang="gu-IN" dirty="0" smtClean="0">
                <a:solidFill>
                  <a:srgbClr val="FF0000"/>
                </a:solidFill>
              </a:rPr>
              <a:t>● સમષ્ટિવાદની ઉપયોગીતા </a:t>
            </a:r>
          </a:p>
          <a:p>
            <a:pPr algn="just">
              <a:buFontTx/>
              <a:buChar char="-"/>
            </a:pPr>
            <a:endParaRPr lang="gu-IN" dirty="0" smtClean="0">
              <a:solidFill>
                <a:srgbClr val="FF0000"/>
              </a:solidFill>
            </a:endParaRPr>
          </a:p>
          <a:p>
            <a:pPr algn="just">
              <a:buFontTx/>
              <a:buChar char="-"/>
            </a:pPr>
            <a:r>
              <a:rPr lang="gu-IN" dirty="0" smtClean="0"/>
              <a:t>શિક્ષણ, ઉદ્યોગ, અને ચિકિત્સા જેવા ક્ષેત્રોમાં સમષ્ટિવાદ નો ખુબ પ્રભાવ પડ્યો છે.</a:t>
            </a:r>
          </a:p>
          <a:p>
            <a:pPr algn="just">
              <a:buFontTx/>
              <a:buChar char="-"/>
            </a:pPr>
            <a:r>
              <a:rPr lang="gu-IN" dirty="0" smtClean="0"/>
              <a:t>કોઈપણ સમસ્યાને હલ કરવા માટે સમસ્યાનો સમગ્ર રીતે વિચાર કરવાની બાબત લોકપ્રિય બની.  </a:t>
            </a:r>
            <a:endParaRPr lang="en-IN" dirty="0"/>
          </a:p>
        </p:txBody>
      </p:sp>
    </p:spTree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0" y="0"/>
            <a:ext cx="9144000" cy="6858000"/>
          </a:xfrm>
          <a:solidFill>
            <a:schemeClr val="accent2">
              <a:lumMod val="40000"/>
              <a:lumOff val="60000"/>
            </a:schemeClr>
          </a:solidFill>
        </p:spPr>
        <p:txBody>
          <a:bodyPr>
            <a:normAutofit lnSpcReduction="10000"/>
          </a:bodyPr>
          <a:lstStyle/>
          <a:p>
            <a:pPr>
              <a:buNone/>
            </a:pPr>
            <a:r>
              <a:rPr lang="gu-IN" dirty="0" smtClean="0">
                <a:solidFill>
                  <a:srgbClr val="00B0F0"/>
                </a:solidFill>
              </a:rPr>
              <a:t>4. વર્તનવાદ </a:t>
            </a:r>
          </a:p>
          <a:p>
            <a:pPr>
              <a:buNone/>
            </a:pPr>
            <a:r>
              <a:rPr lang="gu-IN" dirty="0" smtClean="0">
                <a:solidFill>
                  <a:srgbClr val="00B0F0"/>
                </a:solidFill>
              </a:rPr>
              <a:t>                (BEHAVIORISM)</a:t>
            </a:r>
          </a:p>
          <a:p>
            <a:pPr>
              <a:buFontTx/>
              <a:buChar char="-"/>
            </a:pPr>
            <a:r>
              <a:rPr lang="gu-IN" dirty="0" smtClean="0"/>
              <a:t>રચનાવાદ તેના ખુબ જ માનસિકતા ઉપરના ભારને લીધે ટીકાને પાત્ર બન્યો.</a:t>
            </a:r>
          </a:p>
          <a:p>
            <a:pPr>
              <a:buFontTx/>
              <a:buChar char="-"/>
            </a:pPr>
            <a:r>
              <a:rPr lang="gu-IN" dirty="0" smtClean="0">
                <a:solidFill>
                  <a:srgbClr val="FF0000"/>
                </a:solidFill>
              </a:rPr>
              <a:t>20 મી સદીના </a:t>
            </a:r>
            <a:r>
              <a:rPr lang="gu-IN" dirty="0" smtClean="0"/>
              <a:t>પ્રારંભકાળમાં માનસિક અનુભવોને મનોવૈજ્ઞાનિક તપાસ માટે અયોગ્ય ગણવામાં આવે કારણકે તેનો </a:t>
            </a:r>
            <a:r>
              <a:rPr lang="gu-IN" dirty="0" smtClean="0">
                <a:solidFill>
                  <a:srgbClr val="FF0000"/>
                </a:solidFill>
              </a:rPr>
              <a:t>વૈજ્ઞાનિક અભ્યાસ શક્ય નથી</a:t>
            </a:r>
            <a:r>
              <a:rPr lang="gu-IN" dirty="0" smtClean="0"/>
              <a:t>.</a:t>
            </a:r>
          </a:p>
          <a:p>
            <a:pPr>
              <a:buFontTx/>
              <a:buChar char="-"/>
            </a:pPr>
            <a:r>
              <a:rPr lang="gu-IN" dirty="0" smtClean="0"/>
              <a:t>તેમણે કેવળ </a:t>
            </a:r>
            <a:r>
              <a:rPr lang="gu-IN" dirty="0" smtClean="0">
                <a:solidFill>
                  <a:srgbClr val="FF0000"/>
                </a:solidFill>
              </a:rPr>
              <a:t>વર્તન </a:t>
            </a:r>
            <a:r>
              <a:rPr lang="gu-IN" dirty="0" smtClean="0"/>
              <a:t>પર જ ભાર મુક્યો.</a:t>
            </a:r>
          </a:p>
          <a:p>
            <a:pPr>
              <a:buFontTx/>
              <a:buChar char="-"/>
            </a:pPr>
            <a:r>
              <a:rPr lang="gu-IN" dirty="0" smtClean="0"/>
              <a:t>વર્તન જોઈ શકાય છે અને તેનો અનુભવ થઇ શકે છે.</a:t>
            </a:r>
          </a:p>
          <a:p>
            <a:pPr>
              <a:buFontTx/>
              <a:buChar char="-"/>
            </a:pPr>
            <a:r>
              <a:rPr lang="gu-IN" dirty="0" smtClean="0"/>
              <a:t>વર્તનવાદ નો અભિગમ </a:t>
            </a:r>
            <a:r>
              <a:rPr lang="gu-IN" dirty="0" smtClean="0">
                <a:solidFill>
                  <a:srgbClr val="FF0000"/>
                </a:solidFill>
              </a:rPr>
              <a:t>બાહ્ય વર્તન </a:t>
            </a:r>
            <a:r>
              <a:rPr lang="gu-IN" dirty="0" smtClean="0"/>
              <a:t>પર ભાર મુકે છે.</a:t>
            </a:r>
          </a:p>
          <a:p>
            <a:pPr>
              <a:buFontTx/>
              <a:buChar char="-"/>
            </a:pPr>
            <a:r>
              <a:rPr lang="gu-IN" dirty="0" smtClean="0"/>
              <a:t>જેને </a:t>
            </a:r>
            <a:r>
              <a:rPr lang="gu-IN" dirty="0" smtClean="0">
                <a:solidFill>
                  <a:srgbClr val="FF0000"/>
                </a:solidFill>
              </a:rPr>
              <a:t>વસ્તુલક્ષી</a:t>
            </a:r>
            <a:r>
              <a:rPr lang="gu-IN" dirty="0" smtClean="0"/>
              <a:t> રીતે નોધી શકાય છે.</a:t>
            </a:r>
          </a:p>
          <a:p>
            <a:pPr>
              <a:buFontTx/>
              <a:buChar char="-"/>
            </a:pPr>
            <a:r>
              <a:rPr lang="gu-IN" dirty="0" smtClean="0"/>
              <a:t>વર્તનવાદ ના સ્થાપક </a:t>
            </a:r>
            <a:r>
              <a:rPr lang="gu-IN" dirty="0" smtClean="0">
                <a:solidFill>
                  <a:srgbClr val="FF0000"/>
                </a:solidFill>
              </a:rPr>
              <a:t>જ્હોન બી. વોટસન (1879-1958) </a:t>
            </a:r>
            <a:r>
              <a:rPr lang="gu-IN" dirty="0" smtClean="0"/>
              <a:t>હતા.</a:t>
            </a:r>
          </a:p>
          <a:p>
            <a:pPr>
              <a:buFontTx/>
              <a:buChar char="-"/>
            </a:pPr>
            <a:endParaRPr lang="en-IN" dirty="0"/>
          </a:p>
        </p:txBody>
      </p:sp>
    </p:spTree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97</TotalTime>
  <Words>1053</Words>
  <Application>Microsoft Office PowerPoint</Application>
  <PresentationFormat>On-screen Show (4:3)</PresentationFormat>
  <Paragraphs>105</Paragraphs>
  <Slides>15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15</vt:i4>
      </vt:variant>
    </vt:vector>
  </HeadingPairs>
  <TitlesOfParts>
    <vt:vector size="16" baseType="lpstr">
      <vt:lpstr>Office Theme</vt:lpstr>
      <vt:lpstr>મનોવિજ્ઞાનના સંપ્રદાયો</vt:lpstr>
      <vt:lpstr>Slide 2</vt:lpstr>
      <vt:lpstr>Slide 3</vt:lpstr>
      <vt:lpstr>Slide 4</vt:lpstr>
      <vt:lpstr>Slide 5</vt:lpstr>
      <vt:lpstr>Slide 6</vt:lpstr>
      <vt:lpstr>Slide 7</vt:lpstr>
      <vt:lpstr>Slide 8</vt:lpstr>
      <vt:lpstr>Slide 9</vt:lpstr>
      <vt:lpstr>Slide 10</vt:lpstr>
      <vt:lpstr>Slide 11</vt:lpstr>
      <vt:lpstr>Slide 12</vt:lpstr>
      <vt:lpstr>Slide 13</vt:lpstr>
      <vt:lpstr>Slide 14</vt:lpstr>
      <vt:lpstr>Slide 15</vt:lpstr>
    </vt:vector>
  </TitlesOfParts>
  <Company/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મનોવિજ્ઞાનના સંપ્રદાયો</dc:title>
  <dc:creator>LENOVO</dc:creator>
  <cp:lastModifiedBy>LENOVO</cp:lastModifiedBy>
  <cp:revision>12</cp:revision>
  <dcterms:created xsi:type="dcterms:W3CDTF">2006-08-16T00:00:00Z</dcterms:created>
  <dcterms:modified xsi:type="dcterms:W3CDTF">2021-09-26T17:22:01Z</dcterms:modified>
</cp:coreProperties>
</file>