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2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gu-IN" dirty="0" smtClean="0">
                <a:solidFill>
                  <a:srgbClr val="FF0000"/>
                </a:solidFill>
              </a:rPr>
              <a:t>મનોવિજ્ઞાનની વ્યાખ્યાની સમજુતી/સ્વરૂપ</a:t>
            </a:r>
          </a:p>
          <a:p>
            <a:pPr algn="l"/>
            <a:r>
              <a:rPr lang="gu-IN" dirty="0" smtClean="0">
                <a:solidFill>
                  <a:srgbClr val="FF0000"/>
                </a:solidFill>
              </a:rPr>
              <a:t>● પ્રસ્તાવના</a:t>
            </a:r>
          </a:p>
          <a:p>
            <a:pPr algn="l"/>
            <a:r>
              <a:rPr lang="gu-IN" dirty="0" smtClean="0">
                <a:solidFill>
                  <a:srgbClr val="FF0000"/>
                </a:solidFill>
              </a:rPr>
              <a:t>● મનોવિજ્ઞાનનું સ્વરૂપ</a:t>
            </a:r>
          </a:p>
          <a:p>
            <a:pPr marL="514350" indent="-514350" algn="l">
              <a:buAutoNum type="arabicPeriod"/>
            </a:pPr>
            <a:r>
              <a:rPr lang="gu-IN" dirty="0" smtClean="0">
                <a:solidFill>
                  <a:srgbClr val="FF0000"/>
                </a:solidFill>
              </a:rPr>
              <a:t>મનોવિજ્ઞાન વિજ્ઞાન છે.</a:t>
            </a:r>
          </a:p>
          <a:p>
            <a:pPr marL="514350" indent="-514350" algn="l">
              <a:buFontTx/>
              <a:buChar char="-"/>
            </a:pPr>
            <a:r>
              <a:rPr lang="gu-IN" dirty="0" smtClean="0">
                <a:solidFill>
                  <a:schemeClr val="tx1"/>
                </a:solidFill>
              </a:rPr>
              <a:t>વિજ્ઞાન એટલે શું?</a:t>
            </a:r>
          </a:p>
          <a:p>
            <a:pPr marL="514350" indent="-514350" algn="l">
              <a:buFontTx/>
              <a:buChar char="-"/>
            </a:pPr>
            <a:r>
              <a:rPr lang="gu-IN" dirty="0" smtClean="0">
                <a:solidFill>
                  <a:srgbClr val="00B0F0"/>
                </a:solidFill>
              </a:rPr>
              <a:t>“વિજ્ઞાન એટલે પદ્ધતિસરનું વ્યવસ્થિત જ્ઞાન”</a:t>
            </a:r>
          </a:p>
          <a:p>
            <a:pPr marL="514350" indent="-514350" algn="l">
              <a:buFontTx/>
              <a:buChar char="-"/>
            </a:pPr>
            <a:r>
              <a:rPr lang="gu-IN" dirty="0" smtClean="0">
                <a:solidFill>
                  <a:schemeClr val="tx1"/>
                </a:solidFill>
              </a:rPr>
              <a:t>વિજ્ઞાન કોઈ પણ બાબતને વૈજ્ઞાનિક રીતે ચકાસ્યા વગર માની લેતું નથી.</a:t>
            </a:r>
          </a:p>
          <a:p>
            <a:pPr marL="514350" indent="-514350" algn="l">
              <a:buFontTx/>
              <a:buChar char="-"/>
            </a:pPr>
            <a:r>
              <a:rPr lang="gu-IN" dirty="0" smtClean="0">
                <a:solidFill>
                  <a:schemeClr val="tx1"/>
                </a:solidFill>
              </a:rPr>
              <a:t>તમારી પાસે કોઈ પુરાવો છે? આનુભાવિક સત્ય છે?</a:t>
            </a:r>
          </a:p>
          <a:p>
            <a:pPr marL="514350" indent="-514350" algn="l">
              <a:buFontTx/>
              <a:buChar char="-"/>
            </a:pPr>
            <a:r>
              <a:rPr lang="gu-IN" dirty="0" smtClean="0">
                <a:solidFill>
                  <a:schemeClr val="tx1"/>
                </a:solidFill>
              </a:rPr>
              <a:t>મંગળ પર રહી શકાય છે? </a:t>
            </a:r>
            <a:r>
              <a:rPr lang="gu-IN" dirty="0" smtClean="0">
                <a:solidFill>
                  <a:srgbClr val="00B0F0"/>
                </a:solidFill>
              </a:rPr>
              <a:t>(19,જુન 2009)</a:t>
            </a:r>
          </a:p>
          <a:p>
            <a:pPr marL="514350" indent="-514350" algn="l">
              <a:buFontTx/>
              <a:buChar char="-"/>
            </a:pPr>
            <a:r>
              <a:rPr lang="gu-IN" dirty="0" smtClean="0">
                <a:solidFill>
                  <a:schemeClr val="tx1"/>
                </a:solidFill>
              </a:rPr>
              <a:t>વિજ્ઞાન ભૂત પ્રેત માં પણ માનવા તૈયાર છે.(</a:t>
            </a:r>
            <a:r>
              <a:rPr lang="gu-IN" dirty="0" smtClean="0">
                <a:solidFill>
                  <a:srgbClr val="00B0F0"/>
                </a:solidFill>
              </a:rPr>
              <a:t>સાબિતી)</a:t>
            </a:r>
            <a:endParaRPr lang="en-IN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gu-IN" dirty="0" smtClean="0"/>
              <a:t>     </a:t>
            </a:r>
          </a:p>
          <a:p>
            <a:pPr>
              <a:buNone/>
            </a:pPr>
            <a:r>
              <a:rPr lang="gu-IN" dirty="0" smtClean="0"/>
              <a:t>     “વિજ્ઞાન વૈજ્ઞાનિક પદ્ધતિથી ચરિતાર્થ થાય છે, નહીકે તેના વિષયવસ્તુથી”</a:t>
            </a:r>
          </a:p>
          <a:p>
            <a:pPr>
              <a:buNone/>
            </a:pPr>
            <a:r>
              <a:rPr lang="gu-IN" dirty="0" smtClean="0"/>
              <a:t>                               </a:t>
            </a:r>
            <a:r>
              <a:rPr lang="gu-IN" dirty="0" smtClean="0">
                <a:solidFill>
                  <a:srgbClr val="00B0F0"/>
                </a:solidFill>
              </a:rPr>
              <a:t>રોબર્ટ એલ.સોલો 2002</a:t>
            </a:r>
          </a:p>
          <a:p>
            <a:pPr>
              <a:buNone/>
            </a:pPr>
            <a:r>
              <a:rPr lang="gu-IN" dirty="0" smtClean="0">
                <a:solidFill>
                  <a:srgbClr val="FF0000"/>
                </a:solidFill>
              </a:rPr>
              <a:t>2. મનોવિજ્ઞાન માનસિક પ્રક્રિયાઓનો અભ્યાસ કરે છે.</a:t>
            </a:r>
          </a:p>
          <a:p>
            <a:pPr>
              <a:buFontTx/>
              <a:buChar char="-"/>
            </a:pPr>
            <a:r>
              <a:rPr lang="gu-IN" dirty="0" smtClean="0"/>
              <a:t>શારીરિક અને માનસિક પ્રક્રિયા એકબીજા સાથે ગાઢ રીતે સંકળાયેલી છે.</a:t>
            </a:r>
          </a:p>
          <a:p>
            <a:pPr>
              <a:buFontTx/>
              <a:buChar char="-"/>
            </a:pPr>
            <a:r>
              <a:rPr lang="gu-IN" dirty="0" smtClean="0"/>
              <a:t>લોકસભાની ચુંટણીમાં કોગ્રેસની જબરજસ્ત જીત થઇ </a:t>
            </a:r>
            <a:r>
              <a:rPr lang="gu-IN" dirty="0" smtClean="0">
                <a:solidFill>
                  <a:srgbClr val="00B0F0"/>
                </a:solidFill>
              </a:rPr>
              <a:t>(2009)</a:t>
            </a:r>
          </a:p>
          <a:p>
            <a:pPr>
              <a:buFontTx/>
              <a:buChar char="-"/>
            </a:pPr>
            <a:r>
              <a:rPr lang="gu-IN" dirty="0" smtClean="0"/>
              <a:t>જો મતદારો ની માનસિક પ્રક્રિયાને તમે સમજો તો ઘટના જે બની છે તેની નવી નહિ લાગે.</a:t>
            </a:r>
          </a:p>
          <a:p>
            <a:pPr>
              <a:buFontTx/>
              <a:buChar char="-"/>
            </a:pPr>
            <a:r>
              <a:rPr lang="gu-IN" dirty="0" smtClean="0"/>
              <a:t>પહેલા માનસિક ક્રિયા થાય છે પછી તમારું વર્તન ઉદભવે છે.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Tx/>
              <a:buChar char="-"/>
            </a:pPr>
            <a:endParaRPr lang="gu-IN" dirty="0" smtClean="0"/>
          </a:p>
          <a:p>
            <a:pPr algn="just">
              <a:buFontTx/>
              <a:buChar char="-"/>
            </a:pPr>
            <a:r>
              <a:rPr lang="gu-IN" dirty="0" smtClean="0"/>
              <a:t>વર્તનને બરોબર સમજવું હોય તો વર્તન પાછળના જવાબદાર માનસિક પ્રક્રિયાને સમજવી પડે.</a:t>
            </a:r>
          </a:p>
          <a:p>
            <a:pPr algn="just">
              <a:buFontTx/>
              <a:buChar char="-"/>
            </a:pPr>
            <a:r>
              <a:rPr lang="gu-IN" dirty="0" smtClean="0"/>
              <a:t>ક્રોધ દરમિયાન હુમલો કરનાર વ્યક્તિના મનમાં થતી માનસિક પ્રક્રિયાઓનો અભ્યાસ મનોવૈજ્ઞાનિકો કરે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માણસના મન માં શું ચાલતું હશે એ જાણવા માટે પણ વૈજ્ઞાનિક સાધનો હવે ઉપલબ્ધ્ધ થયા છે.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rgbClr val="00B0F0"/>
                </a:solidFill>
              </a:rPr>
              <a:t>પેટસ્કેન, સ્કુઈટ, સ્પેક્ટ, FMR</a:t>
            </a:r>
            <a:r>
              <a:rPr lang="gu-IN" dirty="0" smtClean="0"/>
              <a:t>I જેવી મજ્જા ચિત્રણ પદ્ધતિઓ દ્વારા માનવીએ માનસિક ક્રિયાના રહસ્યો ઉકેલવાનો પ્રયત્ન કર્યા છે.</a:t>
            </a: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gu-IN" dirty="0" smtClean="0"/>
              <a:t>૩. મનોવિજ્ઞાન એ વર્તનનું વિજ્ઞાન છે.</a:t>
            </a:r>
          </a:p>
          <a:p>
            <a:pPr>
              <a:buFontTx/>
              <a:buChar char="-"/>
            </a:pPr>
            <a:r>
              <a:rPr lang="gu-IN" dirty="0" smtClean="0"/>
              <a:t>મનોવિજ્ઞાન નો અભ્યાસ વિષય વર્તન છે. પરંતુ વર્તન એટલે શું?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00B0F0"/>
                </a:solidFill>
              </a:rPr>
              <a:t>“વર્તન એટલે 24 કલાક માં થતી તમામ ક્રિયા કે જેમાં આંતરિક અને બાહ્ય પ્રવૃત્તિ જોડાયેલ હોય”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00B0F0"/>
                </a:solidFill>
              </a:rPr>
              <a:t>દોડવું, ચાલવું, રમવું, જમવું, હસવું, નાચવું, ગાવું, </a:t>
            </a:r>
          </a:p>
          <a:p>
            <a:pPr>
              <a:buFontTx/>
              <a:buChar char="-"/>
            </a:pPr>
            <a:r>
              <a:rPr lang="gu-IN" dirty="0" smtClean="0"/>
              <a:t>આંતરિક બાબતમાં ક્રોધ દરમિયાન પાચક રસોનો સ્ત્રાવ ઘટવો.</a:t>
            </a:r>
          </a:p>
          <a:p>
            <a:pPr>
              <a:buFontTx/>
              <a:buChar char="-"/>
            </a:pPr>
            <a:r>
              <a:rPr lang="gu-IN" dirty="0" smtClean="0"/>
              <a:t>મનોવૈજ્ઞાનિકો ને વર્તન શા માટે થાય છે તે જાણવામાં રસ છે. તેના જવાબ શોધવામાં રસ છે.</a:t>
            </a:r>
          </a:p>
          <a:p>
            <a:pPr>
              <a:buFontTx/>
              <a:buChar char="-"/>
            </a:pPr>
            <a:r>
              <a:rPr lang="gu-IN" dirty="0" smtClean="0"/>
              <a:t>સીધી સાદી સંસ્કારી છોકરી એકાએક છોકરા જોડે ભાગી કેમ જાય છે?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Tx/>
              <a:buChar char="-"/>
            </a:pPr>
            <a:endParaRPr lang="gu-IN" dirty="0" smtClean="0"/>
          </a:p>
          <a:p>
            <a:pPr>
              <a:buFontTx/>
              <a:buChar char="-"/>
            </a:pPr>
            <a:r>
              <a:rPr lang="gu-IN" dirty="0" smtClean="0"/>
              <a:t>માતા પોતાના સંતાનની જ હત્યા કેમ કરે છે?</a:t>
            </a:r>
          </a:p>
          <a:p>
            <a:pPr>
              <a:buFontTx/>
              <a:buChar char="-"/>
            </a:pPr>
            <a:r>
              <a:rPr lang="gu-IN" dirty="0" smtClean="0"/>
              <a:t>આપઘાત શા માટે થાય છે?</a:t>
            </a:r>
          </a:p>
          <a:p>
            <a:pPr>
              <a:buFontTx/>
              <a:buChar char="-"/>
            </a:pPr>
            <a:r>
              <a:rPr lang="gu-IN" dirty="0" smtClean="0"/>
              <a:t>વર્તનના કારણો શોધવાનું કપરું કામ એ મનોવૈજ્ઞાનિકો કરે છે.</a:t>
            </a:r>
          </a:p>
          <a:p>
            <a:pPr>
              <a:buFontTx/>
              <a:buChar char="-"/>
            </a:pPr>
            <a:r>
              <a:rPr lang="gu-IN" dirty="0" smtClean="0"/>
              <a:t>જાણીતા અભિનેતા શાઈનીને નોકરાણી પર બળાત્કાર કરવાની જરૂર શામાટે ઉભી થઇ? (2009)</a:t>
            </a:r>
          </a:p>
          <a:p>
            <a:pPr>
              <a:buFontTx/>
              <a:buChar char="-"/>
            </a:pPr>
            <a:r>
              <a:rPr lang="gu-IN" dirty="0" smtClean="0"/>
              <a:t> વર્તન ના કારણો જાણીએ તો વર્તન જલ્દીથી સમજી જાય.</a:t>
            </a:r>
          </a:p>
          <a:p>
            <a:pPr>
              <a:buFontTx/>
              <a:buChar char="-"/>
            </a:pPr>
            <a:r>
              <a:rPr lang="gu-IN" dirty="0" smtClean="0"/>
              <a:t>પોતાની પત્ની, બાળકો, અને માતાની હત્યા બાદ પોતે મરી જનાર અમદાવાદના અવિનાશ પટેલ ને કેવો કહીશું? (17 જુન 2009) </a:t>
            </a:r>
          </a:p>
          <a:p>
            <a:pPr>
              <a:buFontTx/>
              <a:buChar char="-"/>
            </a:pP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gu-IN" dirty="0" smtClean="0"/>
          </a:p>
          <a:p>
            <a:pPr>
              <a:buNone/>
            </a:pPr>
            <a:r>
              <a:rPr lang="gu-IN" dirty="0" smtClean="0">
                <a:solidFill>
                  <a:srgbClr val="FF0000"/>
                </a:solidFill>
              </a:rPr>
              <a:t>4. મનોવિજ્ઞાન પ્રાણીઓના વર્તનનો અભ્યાસ કરે છે?</a:t>
            </a:r>
          </a:p>
          <a:p>
            <a:pPr algn="just">
              <a:buFontTx/>
              <a:buChar char="-"/>
            </a:pPr>
            <a:r>
              <a:rPr lang="gu-IN" dirty="0" smtClean="0"/>
              <a:t>પાવલોવ નો કુતરો, સ્કિનર કબુતર, કોહલર ચીપાન્ઝી, મનોવિજ્ઞાનમાં આ પ્રયોગો મશહુર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પ્રશ્ન થાય કે પ્રાણીઓ નો અભ્યાસ શા માટે?</a:t>
            </a:r>
          </a:p>
          <a:p>
            <a:pPr algn="just">
              <a:buFontTx/>
              <a:buChar char="-"/>
            </a:pPr>
            <a:r>
              <a:rPr lang="gu-IN" dirty="0" smtClean="0"/>
              <a:t>તો પ્રાણીઓ અબોલા છે. પોતાના દુખ દર્દ કે પીડા માટે કોર્ટ કેસ કરતા નથી.</a:t>
            </a:r>
          </a:p>
          <a:p>
            <a:pPr algn="just">
              <a:buFontTx/>
              <a:buChar char="-"/>
            </a:pPr>
            <a:r>
              <a:rPr lang="gu-IN" dirty="0" smtClean="0"/>
              <a:t>પ્રાણીઓની શરીર રચના માનવીને મળતી આવે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એટલે એમના દ્વારા થયેલા સંશોધન માનવી પર લાગુ પાડવામાં સરળતા રહે છે.</a:t>
            </a:r>
          </a:p>
          <a:p>
            <a:pPr algn="just">
              <a:buFontTx/>
              <a:buChar char="-"/>
            </a:pPr>
            <a:r>
              <a:rPr lang="gu-IN" dirty="0" smtClean="0"/>
              <a:t>APA ( અમેરિકન સાયકોલોજીકલ એશોસિએશન) દ્વારા પ્રાણીઓ સાથે ક્રૂર વર્તનની માની ફરમાવી છે. તે અંગે માર્ગદર્શિકા પણ અપાઈ છે. </a:t>
            </a:r>
          </a:p>
          <a:p>
            <a:pPr>
              <a:buFontTx/>
              <a:buChar char="-"/>
            </a:pP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gu-IN" dirty="0" smtClean="0"/>
          </a:p>
          <a:p>
            <a:pPr>
              <a:buNone/>
            </a:pPr>
            <a:r>
              <a:rPr lang="gu-IN" dirty="0" smtClean="0">
                <a:solidFill>
                  <a:srgbClr val="FF0000"/>
                </a:solidFill>
              </a:rPr>
              <a:t>5. મનોવિજ્ઞાન માનવીય સમસ્યાઓનો ઉકેલ શોધે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જો માનવીની સમસ્યાનો ઉકેલ શોધવાનું કામ મનોવિજ્ઞાન કરે તો તે વ્યવહારિક મનોવિજ્ઞાન થયું કહેવાય.</a:t>
            </a:r>
          </a:p>
          <a:p>
            <a:pPr algn="just">
              <a:buFontTx/>
              <a:buChar char="-"/>
            </a:pPr>
            <a:r>
              <a:rPr lang="gu-IN" dirty="0" smtClean="0"/>
              <a:t>આ દુનિયા માં દરેક માનવીને સમસ્યા છે.</a:t>
            </a:r>
          </a:p>
          <a:p>
            <a:pPr algn="just">
              <a:buNone/>
            </a:pPr>
            <a:r>
              <a:rPr lang="gu-IN" dirty="0" smtClean="0"/>
              <a:t>           </a:t>
            </a:r>
            <a:r>
              <a:rPr lang="gu-IN" dirty="0" smtClean="0">
                <a:solidFill>
                  <a:srgbClr val="FF0000"/>
                </a:solidFill>
              </a:rPr>
              <a:t>“માનવી માત્ર સમસ્યા ને પાત્ર”</a:t>
            </a:r>
          </a:p>
          <a:p>
            <a:pPr algn="just">
              <a:buFontTx/>
              <a:buChar char="-"/>
            </a:pPr>
            <a:r>
              <a:rPr lang="gu-IN" dirty="0" smtClean="0"/>
              <a:t>માનવીને અનેક સમસ્યાઓ સતાવે છે. ઘણી વખત રાત્રે ઊંઘ નથી આવતી હોતી.</a:t>
            </a:r>
          </a:p>
          <a:p>
            <a:pPr algn="just">
              <a:buFontTx/>
              <a:buChar char="-"/>
            </a:pPr>
            <a:r>
              <a:rPr lang="gu-IN" dirty="0" smtClean="0"/>
              <a:t> ભણેલું ભૂલી જવાય, એકલતા સતાવે, પ્રેમ ના મળે ઘરમાં, પતિ પત્ની વચ્ચે સંઘર્ષ, કોઈને ઊંચાઈનો ભય, ભૂકંપ પીડિત ને આઘાત લાગવો, આપઘાત વગેરે.......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gu-IN" dirty="0" smtClean="0"/>
              <a:t>આપઘાત કરવા જનાર વ્યક્તિને મોતના મુખ માંથી મનોવૈજ્ઞાનિક બચાવી શકે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મુંબઈ ની સુનામી, સુરત નું પુર, ગુજરાતના રમખાણો, ભૂકંપ, આંતકવાદી હુમલો, ગેંગરેપ, અમદાવાદનો લઠ્ઠાકાંડ, રેગીંગ, વગેરે માટે મનોવૈજ્ઞાનિકો ની તાતી જરૂરિયાત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આપણા દેશમાં અનેક મનોરોગીઓ માટે મનોવૈજ્ઞાનિકો આશીર્વાદરૂપ નીવડી શકે. 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603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Shruti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D.BARIA COLLAGE</cp:lastModifiedBy>
  <cp:revision>6</cp:revision>
  <dcterms:created xsi:type="dcterms:W3CDTF">2006-08-16T00:00:00Z</dcterms:created>
  <dcterms:modified xsi:type="dcterms:W3CDTF">2023-01-09T03:09:54Z</dcterms:modified>
</cp:coreProperties>
</file>