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78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61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42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004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99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39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285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84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57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39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4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828" y="253218"/>
            <a:ext cx="11310424" cy="6161650"/>
          </a:xfrm>
          <a:solidFill>
            <a:srgbClr val="FF0000"/>
          </a:solidFill>
        </p:spPr>
        <p:txBody>
          <a:bodyPr>
            <a:normAutofit/>
          </a:bodyPr>
          <a:lstStyle/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>
                <a:solidFill>
                  <a:schemeClr val="bg1"/>
                </a:solidFill>
              </a:rPr>
              <a:t>Dr. </a:t>
            </a:r>
            <a:r>
              <a:rPr lang="en-US" sz="4400" dirty="0" err="1" smtClean="0">
                <a:solidFill>
                  <a:schemeClr val="bg1"/>
                </a:solidFill>
              </a:rPr>
              <a:t>Nitesh</a:t>
            </a:r>
            <a:r>
              <a:rPr lang="en-US" sz="4400" dirty="0" smtClean="0">
                <a:solidFill>
                  <a:schemeClr val="bg1"/>
                </a:solidFill>
              </a:rPr>
              <a:t> Patel (HOD)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Assistant Professor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Department Of Psychology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Y.S. Arts and K.S Shah Commerce College </a:t>
            </a:r>
          </a:p>
          <a:p>
            <a:r>
              <a:rPr lang="en-US" sz="4400" dirty="0" err="1" smtClean="0">
                <a:solidFill>
                  <a:schemeClr val="bg1"/>
                </a:solidFill>
              </a:rPr>
              <a:t>Devgadh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Baria</a:t>
            </a:r>
            <a:endParaRPr lang="en-IN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6302326"/>
          </a:xfrm>
          <a:solidFill>
            <a:schemeClr val="tx2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gu-IN" dirty="0" smtClean="0"/>
              <a:t>           </a:t>
            </a:r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B.A </a:t>
            </a:r>
            <a:r>
              <a:rPr lang="en-US" sz="5400" dirty="0" err="1" smtClean="0">
                <a:solidFill>
                  <a:schemeClr val="accent2"/>
                </a:solidFill>
              </a:rPr>
              <a:t>Sem</a:t>
            </a:r>
            <a:r>
              <a:rPr lang="en-US" sz="5400" dirty="0" smtClean="0">
                <a:solidFill>
                  <a:schemeClr val="accent2"/>
                </a:solidFill>
              </a:rPr>
              <a:t>-</a:t>
            </a:r>
            <a:r>
              <a:rPr lang="gu-IN" sz="5400" dirty="0" smtClean="0">
                <a:solidFill>
                  <a:schemeClr val="accent2"/>
                </a:solidFill>
              </a:rPr>
              <a:t>3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EC- 1- </a:t>
            </a:r>
            <a:r>
              <a:rPr lang="en-US" sz="5400" dirty="0" smtClean="0">
                <a:solidFill>
                  <a:schemeClr val="accent2"/>
                </a:solidFill>
              </a:rPr>
              <a:t>20</a:t>
            </a:r>
            <a:r>
              <a:rPr lang="gu-IN" sz="5400" dirty="0" smtClean="0">
                <a:solidFill>
                  <a:schemeClr val="accent2"/>
                </a:solidFill>
              </a:rPr>
              <a:t>2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Subject Name</a:t>
            </a:r>
            <a:r>
              <a:rPr lang="gu-IN" sz="5400" dirty="0" smtClean="0">
                <a:solidFill>
                  <a:schemeClr val="accent2"/>
                </a:solidFill>
              </a:rPr>
              <a:t> 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gu-IN" sz="5400" dirty="0" smtClean="0">
                <a:solidFill>
                  <a:schemeClr val="accent2"/>
                </a:solidFill>
              </a:rPr>
              <a:t>અસરકારક વર્તનનું મનોવિજ્ઞાન </a:t>
            </a:r>
            <a:r>
              <a:rPr lang="gu-IN" sz="5400" dirty="0" smtClean="0">
                <a:solidFill>
                  <a:schemeClr val="accent2"/>
                </a:solidFill>
              </a:rPr>
              <a:t>-I </a:t>
            </a: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PSYCHOLOGY &amp; EFFECTIVE BEHAVIOR - </a:t>
            </a:r>
            <a:r>
              <a:rPr lang="en-US" sz="5400" dirty="0">
                <a:solidFill>
                  <a:schemeClr val="accent2"/>
                </a:solidFill>
              </a:rPr>
              <a:t>I</a:t>
            </a:r>
            <a:endParaRPr lang="en-IN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5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algn="ctr"/>
            <a:r>
              <a:rPr lang="gu-IN" dirty="0" smtClean="0"/>
              <a:t>યુનિટ – ૧</a:t>
            </a:r>
            <a:br>
              <a:rPr lang="gu-IN" dirty="0" smtClean="0"/>
            </a:br>
            <a:r>
              <a:rPr lang="gu-IN" dirty="0" smtClean="0"/>
              <a:t>મનોભારના પ્રકારો અને સ્ત્રોતો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  <a:solidFill>
            <a:srgbClr val="00B0F0"/>
          </a:solidFill>
        </p:spPr>
        <p:txBody>
          <a:bodyPr>
            <a:normAutofit/>
          </a:bodyPr>
          <a:lstStyle/>
          <a:p>
            <a:endParaRPr lang="gu-IN" dirty="0" smtClean="0"/>
          </a:p>
          <a:p>
            <a:r>
              <a:rPr lang="gu-IN" dirty="0" smtClean="0"/>
              <a:t>૧. </a:t>
            </a:r>
            <a:r>
              <a:rPr lang="gu-IN" dirty="0" smtClean="0"/>
              <a:t>હતાશા </a:t>
            </a:r>
          </a:p>
          <a:p>
            <a:pPr marL="0" indent="0">
              <a:buNone/>
            </a:pPr>
            <a:endParaRPr lang="gu-IN" dirty="0" smtClean="0"/>
          </a:p>
          <a:p>
            <a:r>
              <a:rPr lang="gu-IN" dirty="0" smtClean="0"/>
              <a:t>૨. </a:t>
            </a:r>
            <a:r>
              <a:rPr lang="gu-IN" dirty="0" smtClean="0"/>
              <a:t>સંઘર્ષ </a:t>
            </a:r>
          </a:p>
          <a:p>
            <a:pPr marL="0" indent="0">
              <a:buNone/>
            </a:pPr>
            <a:r>
              <a:rPr lang="gu-IN" dirty="0" smtClean="0"/>
              <a:t>     </a:t>
            </a:r>
            <a:r>
              <a:rPr lang="gu-IN" dirty="0" smtClean="0"/>
              <a:t>- </a:t>
            </a:r>
            <a:r>
              <a:rPr lang="gu-IN" dirty="0" smtClean="0"/>
              <a:t>સંઘર્ષના પ્રકારો </a:t>
            </a:r>
            <a:endParaRPr lang="gu-IN" dirty="0" smtClean="0"/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  - </a:t>
            </a:r>
            <a:r>
              <a:rPr lang="gu-IN" dirty="0" smtClean="0"/>
              <a:t>આપણા સમાજના સામાન્ય સંઘર્ષો </a:t>
            </a:r>
            <a:endParaRPr lang="gu-IN" dirty="0"/>
          </a:p>
          <a:p>
            <a:r>
              <a:rPr lang="gu-IN" dirty="0" smtClean="0"/>
              <a:t>૩. </a:t>
            </a:r>
            <a:r>
              <a:rPr lang="gu-IN" dirty="0" smtClean="0"/>
              <a:t>દબાણો 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 - દબાણના ઉદગમ સ્થાનો 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 </a:t>
            </a:r>
            <a:r>
              <a:rPr lang="gu-IN" dirty="0"/>
              <a:t> - આપણા સમાજના સામાન્ય </a:t>
            </a:r>
            <a:r>
              <a:rPr lang="gu-IN" dirty="0" smtClean="0"/>
              <a:t>દબાણો </a:t>
            </a:r>
          </a:p>
          <a:p>
            <a:pPr marL="0" indent="0">
              <a:buNone/>
            </a:pPr>
            <a:endParaRPr lang="gu-IN" dirty="0" smtClean="0"/>
          </a:p>
          <a:p>
            <a:pPr marL="0" indent="0">
              <a:buNone/>
            </a:pPr>
            <a:endParaRPr lang="gu-IN" dirty="0"/>
          </a:p>
        </p:txBody>
      </p:sp>
    </p:spTree>
    <p:extLst>
      <p:ext uri="{BB962C8B-B14F-4D97-AF65-F5344CB8AC3E}">
        <p14:creationId xmlns:p14="http://schemas.microsoft.com/office/powerpoint/2010/main" val="15096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યુનિટ-૨</a:t>
            </a:r>
            <a:br>
              <a:rPr lang="gu-IN" dirty="0" smtClean="0"/>
            </a:br>
            <a:r>
              <a:rPr lang="gu-IN" dirty="0" smtClean="0"/>
              <a:t>મનોભારની ઉત્કટતા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492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algn="ctr"/>
            <a:endParaRPr lang="gu-IN" dirty="0" smtClean="0"/>
          </a:p>
          <a:p>
            <a:r>
              <a:rPr lang="gu-IN" sz="4900" dirty="0" smtClean="0"/>
              <a:t>૧. </a:t>
            </a:r>
            <a:r>
              <a:rPr lang="gu-IN" sz="4900" dirty="0" smtClean="0"/>
              <a:t>સમાયોજન પ્રેરક પરીસ્થિતિની લાક્ષણિકતા </a:t>
            </a:r>
            <a:endParaRPr lang="gu-IN" sz="4900" dirty="0"/>
          </a:p>
          <a:p>
            <a:r>
              <a:rPr lang="gu-IN" sz="4900" dirty="0" smtClean="0"/>
              <a:t>૨. </a:t>
            </a:r>
            <a:r>
              <a:rPr lang="gu-IN" sz="4900" dirty="0" smtClean="0"/>
              <a:t>વ્યક્તિની ખાસિયતો </a:t>
            </a:r>
          </a:p>
          <a:p>
            <a:r>
              <a:rPr lang="gu-IN" sz="4900" dirty="0" smtClean="0"/>
              <a:t>૩</a:t>
            </a:r>
            <a:r>
              <a:rPr lang="gu-IN" sz="4900" dirty="0" smtClean="0"/>
              <a:t>. </a:t>
            </a:r>
            <a:r>
              <a:rPr lang="gu-IN" sz="4900" dirty="0" smtClean="0"/>
              <a:t>મનોભારના અન્ય પાસાઓ 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/>
              <a:t> 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 smtClean="0"/>
              <a:t>  </a:t>
            </a:r>
            <a:r>
              <a:rPr lang="gu-IN" sz="4900" dirty="0" smtClean="0"/>
              <a:t>- </a:t>
            </a:r>
            <a:r>
              <a:rPr lang="gu-IN" sz="4900" dirty="0" smtClean="0"/>
              <a:t>મનોભારની ભાતો વિશિષ્ટ હોય છે. 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 smtClean="0"/>
              <a:t>  - </a:t>
            </a:r>
            <a:r>
              <a:rPr lang="gu-IN" sz="4900" dirty="0" smtClean="0"/>
              <a:t>મનોભારની ભાતો અજ્ઞાત હોઈ શકે છે.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/>
              <a:t> </a:t>
            </a:r>
            <a:r>
              <a:rPr lang="gu-IN" sz="4900" dirty="0" smtClean="0"/>
              <a:t> </a:t>
            </a:r>
            <a:r>
              <a:rPr lang="gu-IN" sz="4900" dirty="0" smtClean="0"/>
              <a:t>  </a:t>
            </a:r>
            <a:endParaRPr lang="gu-IN" sz="4900" dirty="0" smtClean="0"/>
          </a:p>
          <a:p>
            <a:endParaRPr lang="gu-IN" sz="4900" dirty="0"/>
          </a:p>
          <a:p>
            <a:r>
              <a:rPr lang="gu-IN" sz="4900" dirty="0" smtClean="0"/>
              <a:t>૪</a:t>
            </a:r>
            <a:r>
              <a:rPr lang="gu-IN" sz="4900" dirty="0"/>
              <a:t>. </a:t>
            </a:r>
            <a:r>
              <a:rPr lang="gu-IN" sz="4900" dirty="0" smtClean="0"/>
              <a:t>મનોભાર સાથેનું અનુકુલન કીમત માગી લે છે.</a:t>
            </a:r>
            <a:endParaRPr lang="en-IN" sz="4900" dirty="0"/>
          </a:p>
        </p:txBody>
      </p:sp>
    </p:spTree>
    <p:extLst>
      <p:ext uri="{BB962C8B-B14F-4D97-AF65-F5344CB8AC3E}">
        <p14:creationId xmlns:p14="http://schemas.microsoft.com/office/powerpoint/2010/main" val="365307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gu-IN" dirty="0" smtClean="0">
                <a:solidFill>
                  <a:schemeClr val="bg1"/>
                </a:solidFill>
              </a:rPr>
              <a:t>યુનિટ – ૩ </a:t>
            </a:r>
            <a:r>
              <a:rPr lang="gu-IN" dirty="0">
                <a:solidFill>
                  <a:schemeClr val="bg1"/>
                </a:solidFill>
              </a:rPr>
              <a:t/>
            </a:r>
            <a:br>
              <a:rPr lang="gu-IN" dirty="0">
                <a:solidFill>
                  <a:schemeClr val="bg1"/>
                </a:solidFill>
              </a:rPr>
            </a:br>
            <a:r>
              <a:rPr lang="gu-IN" dirty="0" smtClean="0">
                <a:solidFill>
                  <a:schemeClr val="bg1"/>
                </a:solidFill>
              </a:rPr>
              <a:t>લગ્નપૂર્વનું અનુકુલન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gu-IN" dirty="0"/>
          </a:p>
          <a:p>
            <a:pPr marL="0" indent="0">
              <a:buNone/>
            </a:pPr>
            <a:r>
              <a:rPr lang="gu-IN" dirty="0" smtClean="0">
                <a:solidFill>
                  <a:schemeClr val="bg1"/>
                </a:solidFill>
              </a:rPr>
              <a:t>૧.લગ્નપૂર્વની બદલાતી ભાતો </a:t>
            </a:r>
          </a:p>
          <a:p>
            <a:pPr marL="0" indent="0">
              <a:buNone/>
            </a:pPr>
            <a:r>
              <a:rPr lang="gu-IN" dirty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- લગ્નપૂર્વની જાતિગત કે જાતીય ભૂમિકાઓ </a:t>
            </a:r>
            <a:r>
              <a:rPr lang="gu-IN" dirty="0" smtClean="0">
                <a:solidFill>
                  <a:schemeClr val="bg1"/>
                </a:solidFill>
              </a:rPr>
              <a:t> </a:t>
            </a: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chemeClr val="bg1"/>
                </a:solidFill>
              </a:rPr>
              <a:t>૨. </a:t>
            </a:r>
            <a:r>
              <a:rPr lang="gu-IN" dirty="0" smtClean="0">
                <a:solidFill>
                  <a:schemeClr val="bg1"/>
                </a:solidFill>
              </a:rPr>
              <a:t>લગ્નજીવનની અપેક્ષાઓ </a:t>
            </a:r>
          </a:p>
          <a:p>
            <a:pPr marL="0" indent="0">
              <a:buNone/>
            </a:pPr>
            <a:endParaRPr lang="gu-IN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dirty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- </a:t>
            </a:r>
            <a:r>
              <a:rPr lang="gu-IN" dirty="0" smtClean="0">
                <a:solidFill>
                  <a:schemeClr val="bg1"/>
                </a:solidFill>
              </a:rPr>
              <a:t> બદલાતા લગ્નસબંધો અને અપેક્ષાઓ </a:t>
            </a:r>
          </a:p>
          <a:p>
            <a:pPr marL="0" indent="0">
              <a:buNone/>
            </a:pPr>
            <a:r>
              <a:rPr lang="gu-IN" dirty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-  લગ્ન કરવાના કારણો </a:t>
            </a:r>
          </a:p>
          <a:p>
            <a:pPr marL="0" indent="0">
              <a:buNone/>
            </a:pPr>
            <a:r>
              <a:rPr lang="gu-IN" dirty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-  કેટલાક લોકો શા માટે લગ્ન કરતા નથી </a:t>
            </a:r>
          </a:p>
          <a:p>
            <a:pPr marL="0" indent="0">
              <a:buNone/>
            </a:pPr>
            <a:r>
              <a:rPr lang="gu-IN" dirty="0">
                <a:solidFill>
                  <a:schemeClr val="bg1"/>
                </a:solidFill>
              </a:rPr>
              <a:t>  </a:t>
            </a:r>
            <a:r>
              <a:rPr lang="gu-IN" dirty="0" smtClean="0">
                <a:solidFill>
                  <a:schemeClr val="bg1"/>
                </a:solidFill>
              </a:rPr>
              <a:t>- લગ્નની સફળતા મુલવવાના નવા ધોરણો </a:t>
            </a: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6555545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sz="3200" dirty="0" smtClean="0">
                <a:solidFill>
                  <a:schemeClr val="bg1"/>
                </a:solidFill>
              </a:rPr>
              <a:t>૩. લગ્ન માટે જીવન સાથીની પસંદગી </a:t>
            </a:r>
          </a:p>
          <a:p>
            <a:pPr marL="0" indent="0">
              <a:buNone/>
            </a:pPr>
            <a:endParaRPr lang="gu-IN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sz="3200" dirty="0" smtClean="0">
                <a:solidFill>
                  <a:schemeClr val="bg1"/>
                </a:solidFill>
              </a:rPr>
              <a:t>- રોમેન્ટિક પ્રેમ </a:t>
            </a:r>
            <a:endParaRPr lang="gu-IN" sz="3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gu-IN" sz="3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યુવક-યુવતીઓ જીવનસાથીના કયા લક્ષણો જુએ છે?</a:t>
            </a:r>
            <a:endParaRPr lang="gu-IN" sz="3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gu-IN" sz="3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જીવનસાથીની પસંદગી માટેના અન્ય પરિબળો </a:t>
            </a:r>
          </a:p>
          <a:p>
            <a:pPr marL="0" indent="0">
              <a:buNone/>
            </a:pPr>
            <a:endParaRPr lang="gu-IN" sz="3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લગ્નની સફળતાની આગાહી</a:t>
            </a:r>
            <a:endParaRPr lang="en-IN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 – </a:t>
            </a:r>
            <a:r>
              <a:rPr lang="gu-IN" dirty="0" smtClean="0"/>
              <a:t>૪</a:t>
            </a:r>
            <a:r>
              <a:rPr lang="gu-IN" dirty="0"/>
              <a:t/>
            </a:r>
            <a:br>
              <a:rPr lang="gu-IN" dirty="0"/>
            </a:br>
            <a:r>
              <a:rPr lang="gu-IN" dirty="0" smtClean="0"/>
              <a:t>લગ્નજીવનમાં અનુકુલન </a:t>
            </a:r>
            <a:r>
              <a:rPr lang="gu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992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endParaRPr lang="gu-IN" dirty="0" smtClean="0"/>
          </a:p>
          <a:p>
            <a:r>
              <a:rPr lang="gu-IN" sz="3200" dirty="0" smtClean="0"/>
              <a:t>૧. </a:t>
            </a:r>
            <a:r>
              <a:rPr lang="gu-IN" sz="3200" dirty="0" smtClean="0"/>
              <a:t>લગ્નરીત અને આંતર સબંધો </a:t>
            </a:r>
            <a:endParaRPr lang="gu-IN" sz="3200" dirty="0"/>
          </a:p>
          <a:p>
            <a:r>
              <a:rPr lang="gu-IN" sz="3200" dirty="0" smtClean="0"/>
              <a:t>૨. </a:t>
            </a:r>
            <a:r>
              <a:rPr lang="gu-IN" sz="3200" dirty="0" smtClean="0"/>
              <a:t>લગ્નજીવનમાં સારા અનુકુલન માટે જવાબદાર પરિબળો </a:t>
            </a:r>
            <a:endParaRPr lang="gu-IN" sz="3200" dirty="0"/>
          </a:p>
          <a:p>
            <a:pPr marL="0" indent="0">
              <a:buNone/>
            </a:pPr>
            <a:r>
              <a:rPr lang="gu-IN" sz="3200" dirty="0"/>
              <a:t> </a:t>
            </a:r>
            <a:r>
              <a:rPr lang="gu-IN" sz="3200" dirty="0" smtClean="0"/>
              <a:t>  - </a:t>
            </a:r>
            <a:r>
              <a:rPr lang="gu-IN" sz="3200" dirty="0" smtClean="0"/>
              <a:t> લગ્નપૂર્વેના પર્યાપ્ત પરિબળો </a:t>
            </a:r>
          </a:p>
          <a:p>
            <a:pPr marL="0" indent="0">
              <a:buNone/>
            </a:pPr>
            <a:r>
              <a:rPr lang="gu-IN" sz="3200" dirty="0"/>
              <a:t> </a:t>
            </a:r>
            <a:r>
              <a:rPr lang="gu-IN" sz="3200" dirty="0" smtClean="0"/>
              <a:t>  -  વ્યક્તિત્વ ઘટકો </a:t>
            </a:r>
            <a:endParaRPr lang="gu-IN" sz="3200" dirty="0"/>
          </a:p>
          <a:p>
            <a:pPr marL="0" indent="0">
              <a:buNone/>
            </a:pPr>
            <a:r>
              <a:rPr lang="gu-IN" sz="3200" dirty="0"/>
              <a:t> </a:t>
            </a:r>
            <a:r>
              <a:rPr lang="gu-IN" sz="3200" dirty="0" smtClean="0"/>
              <a:t>  - </a:t>
            </a:r>
            <a:r>
              <a:rPr lang="gu-IN" sz="3200" dirty="0" smtClean="0"/>
              <a:t> જાતીય અનુકુલન </a:t>
            </a:r>
            <a:endParaRPr lang="gu-IN" sz="3200" dirty="0" smtClean="0"/>
          </a:p>
          <a:p>
            <a:pPr marL="0" indent="0">
              <a:buNone/>
            </a:pPr>
            <a:r>
              <a:rPr lang="gu-IN" sz="3200" dirty="0"/>
              <a:t> </a:t>
            </a:r>
            <a:r>
              <a:rPr lang="gu-IN" sz="3200" dirty="0" smtClean="0"/>
              <a:t> </a:t>
            </a:r>
            <a:r>
              <a:rPr lang="gu-IN" sz="3200" dirty="0" smtClean="0"/>
              <a:t> - ભૂમિકા વર્તન અને અન્યોન્ય સમાયોજન</a:t>
            </a:r>
          </a:p>
          <a:p>
            <a:pPr marL="0" indent="0">
              <a:buNone/>
            </a:pPr>
            <a:r>
              <a:rPr lang="gu-IN" sz="3200" smtClean="0"/>
              <a:t>   </a:t>
            </a:r>
            <a:r>
              <a:rPr lang="gu-IN" sz="3200" dirty="0" smtClean="0"/>
              <a:t>- </a:t>
            </a:r>
            <a:r>
              <a:rPr lang="gu-IN" sz="3200" dirty="0" smtClean="0"/>
              <a:t>વાતાવરણમાં વિકાસની શક્યતાઓ કે મર્યાદાઓ </a:t>
            </a:r>
          </a:p>
        </p:txBody>
      </p:sp>
    </p:spTree>
    <p:extLst>
      <p:ext uri="{BB962C8B-B14F-4D97-AF65-F5344CB8AC3E}">
        <p14:creationId xmlns:p14="http://schemas.microsoft.com/office/powerpoint/2010/main" val="12985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248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Shruti</vt:lpstr>
      <vt:lpstr>Office Theme</vt:lpstr>
      <vt:lpstr>PowerPoint Presentation</vt:lpstr>
      <vt:lpstr>PowerPoint Presentation</vt:lpstr>
      <vt:lpstr>યુનિટ – ૧ મનોભારના પ્રકારો અને સ્ત્રોતો </vt:lpstr>
      <vt:lpstr>યુનિટ-૨ મનોભારની ઉત્કટતા </vt:lpstr>
      <vt:lpstr>યુનિટ – ૩  લગ્નપૂર્વનું અનુકુલન </vt:lpstr>
      <vt:lpstr>PowerPoint Presentation</vt:lpstr>
      <vt:lpstr>યુનિટ – ૪ લગ્નજીવનમાં અનુકુલન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D.BARIA COLLAGE</dc:creator>
  <cp:lastModifiedBy>D.BARIA COLLAGE</cp:lastModifiedBy>
  <cp:revision>15</cp:revision>
  <dcterms:created xsi:type="dcterms:W3CDTF">2023-01-12T05:31:57Z</dcterms:created>
  <dcterms:modified xsi:type="dcterms:W3CDTF">2023-01-12T07:32:15Z</dcterms:modified>
</cp:coreProperties>
</file>