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178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561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642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004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499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39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285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5843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572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9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39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F806-9F72-4416-9B94-36D59B58BED8}" type="datetimeFigureOut">
              <a:rPr lang="en-IN" smtClean="0"/>
              <a:t>12-01-2023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DD6B9-DCF5-42E7-99D4-C83185909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143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828" y="253218"/>
            <a:ext cx="11310424" cy="6161650"/>
          </a:xfrm>
          <a:solidFill>
            <a:srgbClr val="FF0000"/>
          </a:solidFill>
        </p:spPr>
        <p:txBody>
          <a:bodyPr>
            <a:normAutofit/>
          </a:bodyPr>
          <a:lstStyle/>
          <a:p>
            <a:endParaRPr lang="en-US" sz="4400" dirty="0" smtClean="0"/>
          </a:p>
          <a:p>
            <a:endParaRPr lang="en-US" sz="4400" dirty="0"/>
          </a:p>
          <a:p>
            <a:r>
              <a:rPr lang="en-US" sz="4400" dirty="0" smtClean="0">
                <a:solidFill>
                  <a:schemeClr val="bg1"/>
                </a:solidFill>
              </a:rPr>
              <a:t>Dr. </a:t>
            </a:r>
            <a:r>
              <a:rPr lang="en-US" sz="4400" dirty="0" err="1" smtClean="0">
                <a:solidFill>
                  <a:schemeClr val="bg1"/>
                </a:solidFill>
              </a:rPr>
              <a:t>Nitesh</a:t>
            </a:r>
            <a:r>
              <a:rPr lang="en-US" sz="4400" dirty="0" smtClean="0">
                <a:solidFill>
                  <a:schemeClr val="bg1"/>
                </a:solidFill>
              </a:rPr>
              <a:t> Patel (HOD)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Assistant Professor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Department Of Psychology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Y.S. Arts and K.S Shah Commerce College </a:t>
            </a:r>
          </a:p>
          <a:p>
            <a:r>
              <a:rPr lang="en-US" sz="4400" dirty="0" err="1" smtClean="0">
                <a:solidFill>
                  <a:schemeClr val="bg1"/>
                </a:solidFill>
              </a:rPr>
              <a:t>Devgadh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</a:rPr>
              <a:t>Baria</a:t>
            </a:r>
            <a:endParaRPr lang="en-IN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93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3557"/>
            <a:ext cx="10515600" cy="630232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gu-IN" dirty="0" smtClean="0"/>
              <a:t>           </a:t>
            </a:r>
          </a:p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B.A </a:t>
            </a:r>
            <a:r>
              <a:rPr lang="en-US" sz="5400" dirty="0" err="1" smtClean="0">
                <a:solidFill>
                  <a:schemeClr val="accent2"/>
                </a:solidFill>
              </a:rPr>
              <a:t>Sem</a:t>
            </a:r>
            <a:r>
              <a:rPr lang="en-US" sz="5400" dirty="0" smtClean="0">
                <a:solidFill>
                  <a:schemeClr val="accent2"/>
                </a:solidFill>
              </a:rPr>
              <a:t>-</a:t>
            </a:r>
            <a:r>
              <a:rPr lang="gu-IN" sz="5400" dirty="0" smtClean="0">
                <a:solidFill>
                  <a:schemeClr val="accent2"/>
                </a:solidFill>
              </a:rPr>
              <a:t>3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EC- </a:t>
            </a:r>
            <a:r>
              <a:rPr lang="en-US" sz="5400" dirty="0" smtClean="0">
                <a:solidFill>
                  <a:schemeClr val="accent2"/>
                </a:solidFill>
              </a:rPr>
              <a:t>1</a:t>
            </a:r>
            <a:r>
              <a:rPr lang="en-US" sz="5400" dirty="0" smtClean="0">
                <a:solidFill>
                  <a:schemeClr val="accent2"/>
                </a:solidFill>
              </a:rPr>
              <a:t>- 201</a:t>
            </a:r>
            <a:r>
              <a:rPr lang="gu-IN" sz="5400" dirty="0" smtClean="0">
                <a:solidFill>
                  <a:schemeClr val="accent2"/>
                </a:solidFill>
              </a:rPr>
              <a:t>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Subject Name</a:t>
            </a:r>
            <a:r>
              <a:rPr lang="gu-IN" sz="5400" dirty="0" smtClean="0">
                <a:solidFill>
                  <a:schemeClr val="accent2"/>
                </a:solidFill>
              </a:rPr>
              <a:t>        </a:t>
            </a:r>
            <a:endParaRPr lang="en-US" sz="5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gu-IN" sz="5400" dirty="0" smtClean="0">
                <a:solidFill>
                  <a:schemeClr val="accent2"/>
                </a:solidFill>
              </a:rPr>
              <a:t>અસાધારણ મનોવિજ્ઞાન -</a:t>
            </a:r>
            <a:r>
              <a:rPr lang="gu-IN" sz="5400" dirty="0" smtClean="0">
                <a:solidFill>
                  <a:schemeClr val="accent2"/>
                </a:solidFill>
              </a:rPr>
              <a:t>I </a:t>
            </a:r>
          </a:p>
          <a:p>
            <a:pPr marL="0" indent="0" algn="ctr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 </a:t>
            </a:r>
            <a:r>
              <a:rPr lang="en-US" sz="5400" dirty="0" smtClean="0">
                <a:solidFill>
                  <a:schemeClr val="accent2"/>
                </a:solidFill>
              </a:rPr>
              <a:t>ABNORMAL PSYCHOLOGY</a:t>
            </a:r>
            <a:r>
              <a:rPr lang="gu-IN" sz="5400" dirty="0" smtClean="0">
                <a:solidFill>
                  <a:schemeClr val="accent2"/>
                </a:solidFill>
              </a:rPr>
              <a:t> </a:t>
            </a:r>
            <a:r>
              <a:rPr lang="en-US" sz="5400" dirty="0" smtClean="0">
                <a:solidFill>
                  <a:schemeClr val="accent2"/>
                </a:solidFill>
              </a:rPr>
              <a:t>- </a:t>
            </a:r>
            <a:r>
              <a:rPr lang="en-US" sz="5400" dirty="0">
                <a:solidFill>
                  <a:schemeClr val="accent2"/>
                </a:solidFill>
              </a:rPr>
              <a:t>I</a:t>
            </a:r>
            <a:endParaRPr lang="en-IN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85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pPr algn="ctr"/>
            <a:r>
              <a:rPr lang="gu-IN" dirty="0" smtClean="0"/>
              <a:t>યુનિટ – ૧</a:t>
            </a:r>
            <a:br>
              <a:rPr lang="gu-IN" dirty="0" smtClean="0"/>
            </a:br>
            <a:r>
              <a:rPr lang="gu-IN" dirty="0" smtClean="0"/>
              <a:t>અસાધારણ મનોવિજ્ઞાનનો પરિચય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endParaRPr lang="gu-IN" dirty="0" smtClean="0"/>
          </a:p>
          <a:p>
            <a:r>
              <a:rPr lang="gu-IN" dirty="0" smtClean="0"/>
              <a:t>૧. </a:t>
            </a:r>
            <a:r>
              <a:rPr lang="gu-IN" dirty="0" smtClean="0"/>
              <a:t>અસાધારણ મનોવિજ્ઞાનની વ્યાખ્યા</a:t>
            </a:r>
            <a:endParaRPr lang="gu-IN" dirty="0" smtClean="0"/>
          </a:p>
          <a:p>
            <a:pPr marL="0" indent="0">
              <a:buNone/>
            </a:pPr>
            <a:endParaRPr lang="gu-IN" dirty="0" smtClean="0"/>
          </a:p>
          <a:p>
            <a:r>
              <a:rPr lang="gu-IN" dirty="0" smtClean="0"/>
              <a:t>૨. </a:t>
            </a:r>
            <a:r>
              <a:rPr lang="gu-IN" dirty="0" smtClean="0"/>
              <a:t>આપણે કોને કોને અસાધારણ વર્તન કહીએ છીએ?</a:t>
            </a:r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   - અસાધારણ વર્તન એટલે શું?</a:t>
            </a:r>
          </a:p>
          <a:p>
            <a:pPr marL="0" indent="0">
              <a:buNone/>
            </a:pPr>
            <a:endParaRPr lang="gu-IN" dirty="0" smtClean="0"/>
          </a:p>
          <a:p>
            <a:pPr marL="0" indent="0">
              <a:buNone/>
            </a:pPr>
            <a:r>
              <a:rPr lang="gu-IN" dirty="0"/>
              <a:t> </a:t>
            </a:r>
            <a:r>
              <a:rPr lang="gu-IN" dirty="0" smtClean="0"/>
              <a:t>    - અસાધારણ વર્તનના લક્ષણો </a:t>
            </a:r>
            <a:endParaRPr lang="gu-IN" dirty="0" smtClean="0"/>
          </a:p>
          <a:p>
            <a:pPr marL="0" indent="0">
              <a:buNone/>
            </a:pPr>
            <a:endParaRPr lang="gu-IN" dirty="0"/>
          </a:p>
          <a:p>
            <a:r>
              <a:rPr lang="gu-IN" dirty="0" smtClean="0"/>
              <a:t>૩. </a:t>
            </a:r>
            <a:r>
              <a:rPr lang="gu-IN" dirty="0" smtClean="0"/>
              <a:t>અસાધારણ વર્તનના ધોરણો અને અભિગમો </a:t>
            </a:r>
            <a:endParaRPr lang="gu-IN" dirty="0"/>
          </a:p>
          <a:p>
            <a:r>
              <a:rPr lang="gu-IN" dirty="0" smtClean="0"/>
              <a:t>૪. </a:t>
            </a:r>
            <a:r>
              <a:rPr lang="gu-IN" dirty="0" smtClean="0"/>
              <a:t>માનસિક સ્વાસ્થ્યના ક્ષેત્રે કાર્યકર નિષ્ણાંતો </a:t>
            </a:r>
            <a:endParaRPr lang="gu-IN" dirty="0"/>
          </a:p>
        </p:txBody>
      </p:sp>
    </p:spTree>
    <p:extLst>
      <p:ext uri="{BB962C8B-B14F-4D97-AF65-F5344CB8AC3E}">
        <p14:creationId xmlns:p14="http://schemas.microsoft.com/office/powerpoint/2010/main" val="150963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gu-IN" dirty="0" smtClean="0"/>
              <a:t>યુનિટ-૨</a:t>
            </a:r>
            <a:br>
              <a:rPr lang="gu-IN" dirty="0" smtClean="0"/>
            </a:br>
            <a:r>
              <a:rPr lang="gu-IN" dirty="0" smtClean="0"/>
              <a:t>વિકૃતભીતિ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49263"/>
          </a:xfrm>
          <a:solidFill>
            <a:srgbClr val="FF0000"/>
          </a:solidFill>
        </p:spPr>
        <p:txBody>
          <a:bodyPr>
            <a:normAutofit fontScale="47500" lnSpcReduction="20000"/>
          </a:bodyPr>
          <a:lstStyle/>
          <a:p>
            <a:pPr algn="ctr"/>
            <a:endParaRPr lang="gu-IN" dirty="0" smtClean="0"/>
          </a:p>
          <a:p>
            <a:r>
              <a:rPr lang="gu-IN" sz="4900" dirty="0" smtClean="0"/>
              <a:t>૧. </a:t>
            </a:r>
            <a:r>
              <a:rPr lang="gu-IN" sz="4900" dirty="0" smtClean="0"/>
              <a:t>વિકૃતભીતીઓ </a:t>
            </a:r>
            <a:endParaRPr lang="gu-IN" sz="4900" dirty="0"/>
          </a:p>
          <a:p>
            <a:r>
              <a:rPr lang="gu-IN" sz="4900" dirty="0" smtClean="0"/>
              <a:t>૨. </a:t>
            </a:r>
            <a:r>
              <a:rPr lang="gu-IN" sz="4900" dirty="0" smtClean="0"/>
              <a:t>વિશિષ્ટ વિકૃત ભયના કારણો</a:t>
            </a:r>
            <a:endParaRPr lang="gu-IN" sz="4900" dirty="0"/>
          </a:p>
          <a:p>
            <a:r>
              <a:rPr lang="gu-IN" sz="4900" dirty="0" smtClean="0"/>
              <a:t>૩. </a:t>
            </a:r>
            <a:r>
              <a:rPr lang="gu-IN" sz="4900" dirty="0" smtClean="0"/>
              <a:t>સામાજિક વિકૃત ભય </a:t>
            </a:r>
            <a:endParaRPr lang="gu-IN" sz="4900" dirty="0" smtClean="0"/>
          </a:p>
          <a:p>
            <a:pPr marL="0" indent="0">
              <a:buNone/>
            </a:pPr>
            <a:r>
              <a:rPr lang="gu-IN" sz="4900" dirty="0"/>
              <a:t> </a:t>
            </a:r>
            <a:endParaRPr lang="gu-IN" sz="4900" dirty="0" smtClean="0"/>
          </a:p>
          <a:p>
            <a:pPr marL="0" indent="0">
              <a:buNone/>
            </a:pPr>
            <a:r>
              <a:rPr lang="gu-IN" sz="4900" dirty="0" smtClean="0"/>
              <a:t> </a:t>
            </a:r>
            <a:r>
              <a:rPr lang="gu-IN" sz="4900" dirty="0" smtClean="0"/>
              <a:t>- </a:t>
            </a:r>
            <a:r>
              <a:rPr lang="gu-IN" sz="4900" dirty="0" smtClean="0"/>
              <a:t>વ્યાખ્યા </a:t>
            </a:r>
          </a:p>
          <a:p>
            <a:pPr marL="0" indent="0">
              <a:buNone/>
            </a:pPr>
            <a:r>
              <a:rPr lang="gu-IN" sz="4900" dirty="0" smtClean="0"/>
              <a:t>  </a:t>
            </a:r>
            <a:r>
              <a:rPr lang="gu-IN" sz="4900" dirty="0" smtClean="0"/>
              <a:t>- </a:t>
            </a:r>
            <a:r>
              <a:rPr lang="gu-IN" sz="4900" dirty="0" smtClean="0"/>
              <a:t>પોલનો કિસ્સો </a:t>
            </a:r>
            <a:endParaRPr lang="gu-IN" sz="4900" dirty="0" smtClean="0"/>
          </a:p>
          <a:p>
            <a:pPr marL="0" indent="0">
              <a:buNone/>
            </a:pPr>
            <a:r>
              <a:rPr lang="gu-IN" sz="4900" dirty="0"/>
              <a:t> </a:t>
            </a:r>
            <a:r>
              <a:rPr lang="gu-IN" sz="4900" dirty="0" smtClean="0"/>
              <a:t> - </a:t>
            </a:r>
            <a:r>
              <a:rPr lang="gu-IN" sz="4900" dirty="0" smtClean="0"/>
              <a:t>સામાજિક વિકૃતભયના કારણો</a:t>
            </a:r>
          </a:p>
          <a:p>
            <a:pPr marL="0" indent="0">
              <a:buNone/>
            </a:pPr>
            <a:r>
              <a:rPr lang="gu-IN" sz="4900" dirty="0"/>
              <a:t> </a:t>
            </a:r>
            <a:r>
              <a:rPr lang="gu-IN" sz="4900" dirty="0" smtClean="0"/>
              <a:t> - સામાજિક વિકૃતભયની સારવાર </a:t>
            </a:r>
          </a:p>
          <a:p>
            <a:pPr marL="0" indent="0">
              <a:buNone/>
            </a:pPr>
            <a:r>
              <a:rPr lang="gu-IN" sz="4900" dirty="0"/>
              <a:t> </a:t>
            </a:r>
            <a:r>
              <a:rPr lang="gu-IN" sz="4900" dirty="0" smtClean="0"/>
              <a:t> </a:t>
            </a:r>
            <a:endParaRPr lang="gu-IN" sz="4900" dirty="0" smtClean="0"/>
          </a:p>
          <a:p>
            <a:endParaRPr lang="gu-IN" sz="4900" dirty="0"/>
          </a:p>
          <a:p>
            <a:r>
              <a:rPr lang="gu-IN" sz="4900" dirty="0" smtClean="0"/>
              <a:t>૪</a:t>
            </a:r>
            <a:r>
              <a:rPr lang="gu-IN" sz="4900" dirty="0"/>
              <a:t>. </a:t>
            </a:r>
            <a:r>
              <a:rPr lang="gu-IN" sz="4900" dirty="0" smtClean="0"/>
              <a:t>ખુલ્લા સ્થાનો કે ભીડનો વિકૃત ભય </a:t>
            </a:r>
            <a:endParaRPr lang="gu-IN" sz="4900" dirty="0" smtClean="0"/>
          </a:p>
          <a:p>
            <a:pPr marL="0" indent="0">
              <a:buNone/>
            </a:pPr>
            <a:r>
              <a:rPr lang="gu-IN" sz="4900" dirty="0"/>
              <a:t> </a:t>
            </a:r>
            <a:r>
              <a:rPr lang="gu-IN" sz="4900" dirty="0" smtClean="0"/>
              <a:t>  </a:t>
            </a:r>
            <a:endParaRPr lang="en-IN" sz="4900" dirty="0"/>
          </a:p>
        </p:txBody>
      </p:sp>
    </p:spTree>
    <p:extLst>
      <p:ext uri="{BB962C8B-B14F-4D97-AF65-F5344CB8AC3E}">
        <p14:creationId xmlns:p14="http://schemas.microsoft.com/office/powerpoint/2010/main" val="365307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pPr algn="ctr"/>
            <a:r>
              <a:rPr lang="gu-IN" dirty="0" smtClean="0">
                <a:solidFill>
                  <a:schemeClr val="bg1"/>
                </a:solidFill>
              </a:rPr>
              <a:t>યુનિટ – ૩ </a:t>
            </a:r>
            <a:r>
              <a:rPr lang="gu-IN" dirty="0">
                <a:solidFill>
                  <a:schemeClr val="bg1"/>
                </a:solidFill>
              </a:rPr>
              <a:t/>
            </a:r>
            <a:br>
              <a:rPr lang="gu-IN" dirty="0">
                <a:solidFill>
                  <a:schemeClr val="bg1"/>
                </a:solidFill>
              </a:rPr>
            </a:br>
            <a:r>
              <a:rPr lang="gu-IN" dirty="0" smtClean="0">
                <a:solidFill>
                  <a:schemeClr val="bg1"/>
                </a:solidFill>
              </a:rPr>
              <a:t>સામાન્યકૃત ચિંતાની વિકૃતિઓ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gu-IN" dirty="0"/>
          </a:p>
          <a:p>
            <a:pPr marL="0" indent="0">
              <a:buNone/>
            </a:pPr>
            <a:r>
              <a:rPr lang="gu-IN" dirty="0" smtClean="0">
                <a:solidFill>
                  <a:schemeClr val="bg1"/>
                </a:solidFill>
              </a:rPr>
              <a:t>૧.પ્રસ્તાવના </a:t>
            </a:r>
          </a:p>
          <a:p>
            <a:pPr marL="0" indent="0">
              <a:buNone/>
            </a:pP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chemeClr val="bg1"/>
                </a:solidFill>
              </a:rPr>
              <a:t>૨. </a:t>
            </a:r>
            <a:r>
              <a:rPr lang="gu-IN" dirty="0" smtClean="0">
                <a:solidFill>
                  <a:schemeClr val="bg1"/>
                </a:solidFill>
              </a:rPr>
              <a:t>સામાન્યકૃત ચિંતા એટલે શું?</a:t>
            </a:r>
          </a:p>
          <a:p>
            <a:pPr marL="0" indent="0">
              <a:buNone/>
            </a:pPr>
            <a:endParaRPr lang="gu-IN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chemeClr val="bg1"/>
                </a:solidFill>
              </a:rPr>
              <a:t>૩. </a:t>
            </a:r>
            <a:r>
              <a:rPr lang="gu-IN" dirty="0">
                <a:solidFill>
                  <a:schemeClr val="bg1"/>
                </a:solidFill>
              </a:rPr>
              <a:t>સામાન્યકૃત </a:t>
            </a:r>
            <a:r>
              <a:rPr lang="gu-IN" dirty="0" smtClean="0">
                <a:solidFill>
                  <a:schemeClr val="bg1"/>
                </a:solidFill>
              </a:rPr>
              <a:t>ચિંતાના લક્ષણો </a:t>
            </a: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chemeClr val="bg1"/>
                </a:solidFill>
              </a:rPr>
              <a:t>૪</a:t>
            </a:r>
            <a:r>
              <a:rPr lang="gu-IN" dirty="0" smtClean="0">
                <a:solidFill>
                  <a:schemeClr val="bg1"/>
                </a:solidFill>
              </a:rPr>
              <a:t>. </a:t>
            </a:r>
            <a:r>
              <a:rPr lang="gu-IN" dirty="0" smtClean="0">
                <a:solidFill>
                  <a:schemeClr val="bg1"/>
                </a:solidFill>
              </a:rPr>
              <a:t>સામાન્યકૃત વ્યગ્રતાનો પ્રારંભ અને પ્રમાણ </a:t>
            </a:r>
          </a:p>
          <a:p>
            <a:pPr marL="0" indent="0">
              <a:buNone/>
            </a:pP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gu-IN" dirty="0" smtClean="0">
                <a:solidFill>
                  <a:schemeClr val="bg1"/>
                </a:solidFill>
              </a:rPr>
              <a:t>૫. સામાન્યકૃત ચિંતાની અન્ય વિકૃતિઓ સાથે સામ્યતા </a:t>
            </a:r>
            <a:endParaRPr lang="gu-IN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6555545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endParaRPr lang="gu-I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gu-IN" sz="3200" dirty="0" smtClean="0">
                <a:solidFill>
                  <a:schemeClr val="bg1"/>
                </a:solidFill>
              </a:rPr>
              <a:t>૬. સામન્યકૃત ચિંતાના માનોસામાજિક કારણો</a:t>
            </a: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મનોવિશ્લેવિશ્લેષણાત્મક દ્રષ્ટિબિંદુ</a:t>
            </a: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ઘણા ઉદ્દીપકો પ્રત્યેનું શાસ્ત્રીય અભિસંધાન </a:t>
            </a: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આગાહી ન કરી શકાય તેવા અને નિયંત્રણમાં રાખી ન શકાય તેવા બનાવોમાં ફાળો </a:t>
            </a: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પ્રભુત્વની લાગણી : વ્યગ્રતા અને પ્રતિકાર </a:t>
            </a: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વ્યગ્રતાપૂર્ણ વિચારોનું સમાવેશન </a:t>
            </a: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ચિંતાનું સ્વરૂપ અને કારય</a:t>
            </a:r>
          </a:p>
          <a:p>
            <a:pPr>
              <a:buFontTx/>
              <a:buChar char="-"/>
            </a:pPr>
            <a:r>
              <a:rPr lang="gu-IN" sz="3200" dirty="0" smtClean="0">
                <a:solidFill>
                  <a:schemeClr val="bg1"/>
                </a:solidFill>
              </a:rPr>
              <a:t>ધમકીરૂપ માહિતી પ્રત્યે બોધ્નાત્મક પક્ષપાત</a:t>
            </a:r>
          </a:p>
          <a:p>
            <a:pPr marL="0" indent="0">
              <a:buNone/>
            </a:pPr>
            <a:r>
              <a:rPr lang="gu-IN" sz="3200" dirty="0" smtClean="0">
                <a:solidFill>
                  <a:schemeClr val="bg1"/>
                </a:solidFill>
              </a:rPr>
              <a:t>૭. વિચાર દબાણ અને ક્રિયા દબાણની વિકૃતિ </a:t>
            </a:r>
            <a:endParaRPr lang="en-IN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gu-IN" dirty="0" smtClean="0"/>
              <a:t>યુનિટ – ૪</a:t>
            </a:r>
            <a:br>
              <a:rPr lang="gu-IN" dirty="0" smtClean="0"/>
            </a:br>
            <a:r>
              <a:rPr lang="gu-IN" dirty="0" smtClean="0"/>
              <a:t>આત્મહત્યા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9920"/>
          </a:xfrm>
          <a:solidFill>
            <a:schemeClr val="accent4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endParaRPr lang="gu-IN" dirty="0" smtClean="0"/>
          </a:p>
          <a:p>
            <a:r>
              <a:rPr lang="gu-IN" sz="3200" dirty="0" smtClean="0"/>
              <a:t>૧. </a:t>
            </a:r>
            <a:r>
              <a:rPr lang="gu-IN" sz="3200" dirty="0" smtClean="0"/>
              <a:t>આત્મહત્યા એટલે શું?</a:t>
            </a:r>
            <a:endParaRPr lang="gu-IN" sz="3200" dirty="0"/>
          </a:p>
          <a:p>
            <a:r>
              <a:rPr lang="gu-IN" sz="3200" dirty="0" smtClean="0"/>
              <a:t>૨. </a:t>
            </a:r>
            <a:r>
              <a:rPr lang="gu-IN" sz="3200" dirty="0" smtClean="0"/>
              <a:t>આત્મહત્યા સાથે સંબંધિત ઘટકો </a:t>
            </a:r>
            <a:endParaRPr lang="gu-IN" sz="3200" dirty="0"/>
          </a:p>
          <a:p>
            <a:r>
              <a:rPr lang="gu-IN" sz="3200" dirty="0" smtClean="0"/>
              <a:t>૩. </a:t>
            </a:r>
            <a:r>
              <a:rPr lang="gu-IN" sz="3200" dirty="0" smtClean="0"/>
              <a:t>આત્મહત્યાના રોગ લક્ષણો </a:t>
            </a:r>
            <a:endParaRPr lang="gu-IN" sz="3200" dirty="0"/>
          </a:p>
          <a:p>
            <a:r>
              <a:rPr lang="gu-IN" sz="3200" dirty="0" smtClean="0"/>
              <a:t>૪. </a:t>
            </a:r>
            <a:r>
              <a:rPr lang="gu-IN" sz="3200" dirty="0" smtClean="0"/>
              <a:t>આત્મહત્યાના કારણો </a:t>
            </a:r>
          </a:p>
          <a:p>
            <a:pPr marL="0" indent="0">
              <a:buNone/>
            </a:pPr>
            <a:r>
              <a:rPr lang="gu-IN" sz="3200" dirty="0"/>
              <a:t> </a:t>
            </a:r>
            <a:r>
              <a:rPr lang="gu-IN" sz="3200" dirty="0" smtClean="0"/>
              <a:t> - સામાજિક – સાંસ્કૃતિક કારણો</a:t>
            </a:r>
          </a:p>
          <a:p>
            <a:pPr marL="0" indent="0">
              <a:buNone/>
            </a:pPr>
            <a:r>
              <a:rPr lang="gu-IN" sz="3200" dirty="0"/>
              <a:t> </a:t>
            </a:r>
            <a:r>
              <a:rPr lang="gu-IN" sz="3200" dirty="0" smtClean="0"/>
              <a:t> - શારીરિક કારણો</a:t>
            </a:r>
          </a:p>
          <a:p>
            <a:pPr marL="0" indent="0">
              <a:buNone/>
            </a:pPr>
            <a:r>
              <a:rPr lang="gu-IN" sz="3200" dirty="0"/>
              <a:t> </a:t>
            </a:r>
            <a:r>
              <a:rPr lang="gu-IN" sz="3200" dirty="0" smtClean="0"/>
              <a:t> - મનોવૈજ્ઞાનિક કારણો</a:t>
            </a:r>
          </a:p>
          <a:p>
            <a:pPr marL="0" indent="0">
              <a:buNone/>
            </a:pPr>
            <a:r>
              <a:rPr lang="gu-IN" sz="3200" dirty="0" smtClean="0"/>
              <a:t>૫. </a:t>
            </a:r>
            <a:r>
              <a:rPr lang="gu-IN" sz="3200" smtClean="0"/>
              <a:t>આત્મહત્યા અટકાવવાના ઉપાયો. </a:t>
            </a:r>
            <a:endParaRPr lang="gu-IN" sz="3200" dirty="0"/>
          </a:p>
        </p:txBody>
      </p:sp>
    </p:spTree>
    <p:extLst>
      <p:ext uri="{BB962C8B-B14F-4D97-AF65-F5344CB8AC3E}">
        <p14:creationId xmlns:p14="http://schemas.microsoft.com/office/powerpoint/2010/main" val="129851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266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Shruti</vt:lpstr>
      <vt:lpstr>Office Theme</vt:lpstr>
      <vt:lpstr>PowerPoint Presentation</vt:lpstr>
      <vt:lpstr>PowerPoint Presentation</vt:lpstr>
      <vt:lpstr>યુનિટ – ૧ અસાધારણ મનોવિજ્ઞાનનો પરિચય </vt:lpstr>
      <vt:lpstr>યુનિટ-૨ વિકૃતભીતિ </vt:lpstr>
      <vt:lpstr>યુનિટ – ૩  સામાન્યકૃત ચિંતાની વિકૃતિઓ </vt:lpstr>
      <vt:lpstr>PowerPoint Presentation</vt:lpstr>
      <vt:lpstr>યુનિટ – ૪ આત્મહત્યા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D.BARIA COLLAGE</dc:creator>
  <cp:lastModifiedBy>D.BARIA COLLAGE</cp:lastModifiedBy>
  <cp:revision>12</cp:revision>
  <dcterms:created xsi:type="dcterms:W3CDTF">2023-01-12T05:31:57Z</dcterms:created>
  <dcterms:modified xsi:type="dcterms:W3CDTF">2023-01-12T07:11:12Z</dcterms:modified>
</cp:coreProperties>
</file>