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78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61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4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00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99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39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8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84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57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39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4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28" y="253218"/>
            <a:ext cx="11310424" cy="616165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>
                <a:solidFill>
                  <a:schemeClr val="bg1"/>
                </a:solidFill>
              </a:rPr>
              <a:t>Dr. </a:t>
            </a:r>
            <a:r>
              <a:rPr lang="en-US" sz="4400" dirty="0" err="1" smtClean="0">
                <a:solidFill>
                  <a:schemeClr val="bg1"/>
                </a:solidFill>
              </a:rPr>
              <a:t>Nitesh</a:t>
            </a:r>
            <a:r>
              <a:rPr lang="en-US" sz="4400" dirty="0" smtClean="0">
                <a:solidFill>
                  <a:schemeClr val="bg1"/>
                </a:solidFill>
              </a:rPr>
              <a:t> Patel (HOD)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Assistant Professor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Department Of Psychology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Y.S. Arts and K.S Shah Commerce College </a:t>
            </a:r>
          </a:p>
          <a:p>
            <a:r>
              <a:rPr lang="en-US" sz="4400" dirty="0" err="1" smtClean="0">
                <a:solidFill>
                  <a:schemeClr val="bg1"/>
                </a:solidFill>
              </a:rPr>
              <a:t>Devgadh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Baria</a:t>
            </a:r>
            <a:endParaRPr lang="en-IN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3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6302326"/>
          </a:xfrm>
          <a:solidFill>
            <a:schemeClr val="accent5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gu-IN" dirty="0" smtClean="0"/>
              <a:t>          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B.A Sem-1</a:t>
            </a:r>
            <a:r>
              <a:rPr lang="gu-IN" sz="5400" dirty="0" smtClean="0">
                <a:solidFill>
                  <a:schemeClr val="accent2"/>
                </a:solidFill>
              </a:rPr>
              <a:t>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EC- 2- 105</a:t>
            </a:r>
            <a:r>
              <a:rPr lang="gu-IN" sz="5400" dirty="0" smtClean="0">
                <a:solidFill>
                  <a:schemeClr val="accent2"/>
                </a:solidFill>
              </a:rPr>
              <a:t>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Subject Name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gu-IN" sz="5400" dirty="0" smtClean="0">
                <a:solidFill>
                  <a:schemeClr val="accent2"/>
                </a:solidFill>
              </a:rPr>
              <a:t>વૈયક્તિક સમાયોજનનું </a:t>
            </a:r>
          </a:p>
          <a:p>
            <a:pPr marL="0" indent="0" algn="ctr">
              <a:buNone/>
            </a:pPr>
            <a:r>
              <a:rPr lang="gu-IN" sz="5400" dirty="0" smtClean="0">
                <a:solidFill>
                  <a:schemeClr val="accent2"/>
                </a:solidFill>
              </a:rPr>
              <a:t>મનોવિજ્ઞાન  -I </a:t>
            </a:r>
            <a:endParaRPr lang="gu-IN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 PSYCHOLOGY</a:t>
            </a:r>
            <a:r>
              <a:rPr lang="gu-IN" sz="5400" dirty="0">
                <a:solidFill>
                  <a:schemeClr val="accent2"/>
                </a:solidFill>
              </a:rPr>
              <a:t> </a:t>
            </a:r>
            <a:r>
              <a:rPr lang="en-US" sz="5400" dirty="0" smtClean="0">
                <a:solidFill>
                  <a:schemeClr val="accent2"/>
                </a:solidFill>
              </a:rPr>
              <a:t>OF PERSONAL ADJUSTMENT</a:t>
            </a:r>
            <a:r>
              <a:rPr lang="gu-IN" sz="5400" dirty="0" smtClean="0">
                <a:solidFill>
                  <a:schemeClr val="accent2"/>
                </a:solidFill>
              </a:rPr>
              <a:t> </a:t>
            </a:r>
            <a:r>
              <a:rPr lang="en-US" sz="5400" dirty="0" smtClean="0">
                <a:solidFill>
                  <a:schemeClr val="accent2"/>
                </a:solidFill>
              </a:rPr>
              <a:t>- </a:t>
            </a:r>
            <a:r>
              <a:rPr lang="en-US" sz="5400" dirty="0">
                <a:solidFill>
                  <a:schemeClr val="accent2"/>
                </a:solidFill>
              </a:rPr>
              <a:t>I</a:t>
            </a:r>
            <a:endParaRPr lang="en-IN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5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gu-IN" dirty="0" smtClean="0"/>
              <a:t>યુનિટ – </a:t>
            </a:r>
            <a:r>
              <a:rPr lang="gu-IN" dirty="0" smtClean="0"/>
              <a:t>૧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સમાયોજનણો પરિચય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endParaRPr lang="gu-IN" dirty="0" smtClean="0"/>
          </a:p>
          <a:p>
            <a:r>
              <a:rPr lang="gu-IN" dirty="0" smtClean="0"/>
              <a:t>૧. </a:t>
            </a:r>
            <a:r>
              <a:rPr lang="gu-IN" dirty="0" smtClean="0"/>
              <a:t>સમાયોજન નો અર્થ </a:t>
            </a:r>
          </a:p>
          <a:p>
            <a:pPr marL="0" indent="0">
              <a:buNone/>
            </a:pPr>
            <a:endParaRPr lang="gu-IN" dirty="0" smtClean="0"/>
          </a:p>
          <a:p>
            <a:r>
              <a:rPr lang="gu-IN" dirty="0" smtClean="0"/>
              <a:t>૨. </a:t>
            </a:r>
            <a:r>
              <a:rPr lang="gu-IN" dirty="0" smtClean="0"/>
              <a:t>સમાયોજનના લક્ષણો </a:t>
            </a:r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સમાયોજનની પ્રક્રિયા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૪. </a:t>
            </a:r>
            <a:r>
              <a:rPr lang="gu-IN" dirty="0"/>
              <a:t>સમાયોજનની </a:t>
            </a:r>
            <a:r>
              <a:rPr lang="gu-IN" dirty="0" smtClean="0"/>
              <a:t>મહત્વ </a:t>
            </a:r>
            <a:endParaRPr lang="gu-IN" dirty="0"/>
          </a:p>
          <a:p>
            <a:pPr marL="0" indent="0">
              <a:buNone/>
            </a:pPr>
            <a:endParaRPr lang="gu-IN" dirty="0"/>
          </a:p>
        </p:txBody>
      </p:sp>
    </p:spTree>
    <p:extLst>
      <p:ext uri="{BB962C8B-B14F-4D97-AF65-F5344CB8AC3E}">
        <p14:creationId xmlns:p14="http://schemas.microsoft.com/office/powerpoint/2010/main" val="150963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યુનિટ-૨</a:t>
            </a:r>
            <a:br>
              <a:rPr lang="gu-IN" dirty="0" smtClean="0"/>
            </a:br>
            <a:r>
              <a:rPr lang="gu-IN" dirty="0" smtClean="0"/>
              <a:t>બચાવપ્રયુક્તિઓ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9263"/>
          </a:xfrm>
          <a:solidFill>
            <a:srgbClr val="FF0000"/>
          </a:solidFill>
        </p:spPr>
        <p:txBody>
          <a:bodyPr>
            <a:normAutofit fontScale="62500" lnSpcReduction="20000"/>
          </a:bodyPr>
          <a:lstStyle/>
          <a:p>
            <a:pPr algn="ctr"/>
            <a:endParaRPr lang="gu-IN" dirty="0" smtClean="0"/>
          </a:p>
          <a:p>
            <a:r>
              <a:rPr lang="gu-IN" sz="3400" dirty="0" smtClean="0"/>
              <a:t>૧. </a:t>
            </a:r>
            <a:r>
              <a:rPr lang="gu-IN" sz="3400" dirty="0" smtClean="0"/>
              <a:t>પ્રસ્તાવના </a:t>
            </a:r>
            <a:endParaRPr lang="gu-IN" sz="3400" dirty="0" smtClean="0"/>
          </a:p>
          <a:p>
            <a:endParaRPr lang="gu-IN" sz="3400" dirty="0"/>
          </a:p>
          <a:p>
            <a:r>
              <a:rPr lang="gu-IN" sz="3400" dirty="0" smtClean="0"/>
              <a:t>૨. </a:t>
            </a:r>
            <a:r>
              <a:rPr lang="gu-IN" sz="3400" dirty="0" smtClean="0"/>
              <a:t>બચાવપ્રયુક્તિનો અર્થ </a:t>
            </a:r>
            <a:endParaRPr lang="gu-IN" sz="3400" dirty="0" smtClean="0"/>
          </a:p>
          <a:p>
            <a:endParaRPr lang="gu-IN" sz="3400" dirty="0"/>
          </a:p>
          <a:p>
            <a:r>
              <a:rPr lang="gu-IN" sz="3400" dirty="0" smtClean="0"/>
              <a:t>૩. </a:t>
            </a:r>
            <a:r>
              <a:rPr lang="gu-IN" sz="3400" dirty="0"/>
              <a:t>બચાવપ્રયુક્તિનો </a:t>
            </a:r>
            <a:r>
              <a:rPr lang="gu-IN" sz="3400" dirty="0" smtClean="0"/>
              <a:t>પ્રકાર  </a:t>
            </a:r>
          </a:p>
          <a:p>
            <a:endParaRPr lang="gu-IN" sz="3400" dirty="0" smtClean="0"/>
          </a:p>
          <a:p>
            <a:pPr marL="0" indent="0">
              <a:buNone/>
            </a:pPr>
            <a:r>
              <a:rPr lang="gu-IN" sz="3400" dirty="0"/>
              <a:t> </a:t>
            </a:r>
            <a:r>
              <a:rPr lang="gu-IN" sz="3400" dirty="0" smtClean="0"/>
              <a:t> - આક્રમકતાની બચાવપ્રયુક્તિ</a:t>
            </a:r>
          </a:p>
          <a:p>
            <a:pPr marL="0" indent="0">
              <a:buNone/>
            </a:pPr>
            <a:r>
              <a:rPr lang="gu-IN" sz="3400" dirty="0"/>
              <a:t> </a:t>
            </a:r>
            <a:r>
              <a:rPr lang="gu-IN" sz="3400" dirty="0" smtClean="0"/>
              <a:t> - દોષારોપણ અને ધ્યાનાન્તર બચાવપ્રયુક્તિ </a:t>
            </a:r>
          </a:p>
          <a:p>
            <a:pPr marL="0" indent="0">
              <a:buNone/>
            </a:pPr>
            <a:r>
              <a:rPr lang="gu-IN" sz="3400" dirty="0"/>
              <a:t> </a:t>
            </a:r>
            <a:r>
              <a:rPr lang="gu-IN" sz="3400" dirty="0" smtClean="0"/>
              <a:t> - પલાયનાત્મક બચાવ પ્રયુક્તિઓ</a:t>
            </a:r>
          </a:p>
          <a:p>
            <a:pPr marL="0" indent="0">
              <a:buNone/>
            </a:pPr>
            <a:r>
              <a:rPr lang="gu-IN" sz="3400" dirty="0" smtClean="0"/>
              <a:t> </a:t>
            </a:r>
            <a:endParaRPr lang="gu-IN" sz="3400" dirty="0" smtClean="0"/>
          </a:p>
          <a:p>
            <a:endParaRPr lang="gu-IN" sz="3400" dirty="0"/>
          </a:p>
          <a:p>
            <a:r>
              <a:rPr lang="gu-IN" sz="3400" dirty="0" smtClean="0"/>
              <a:t>૪</a:t>
            </a:r>
            <a:r>
              <a:rPr lang="gu-IN" sz="3400" dirty="0"/>
              <a:t>. </a:t>
            </a:r>
            <a:r>
              <a:rPr lang="gu-IN" sz="3400" dirty="0" smtClean="0"/>
              <a:t>સમાયોજનની દ્રષ્ટીએ બચાવપ્રયુક્તિઓની ઉપયોગીતા</a:t>
            </a:r>
            <a:endParaRPr lang="gu-IN" sz="3400" dirty="0" smtClean="0"/>
          </a:p>
          <a:p>
            <a:pPr marL="0" indent="0">
              <a:buNone/>
            </a:pPr>
            <a:r>
              <a:rPr lang="gu-IN" sz="3400" dirty="0"/>
              <a:t> </a:t>
            </a:r>
            <a:r>
              <a:rPr lang="gu-IN" sz="3400" dirty="0" smtClean="0"/>
              <a:t>  </a:t>
            </a:r>
            <a:endParaRPr lang="en-IN" sz="3400" dirty="0"/>
          </a:p>
        </p:txBody>
      </p:sp>
    </p:spTree>
    <p:extLst>
      <p:ext uri="{BB962C8B-B14F-4D97-AF65-F5344CB8AC3E}">
        <p14:creationId xmlns:p14="http://schemas.microsoft.com/office/powerpoint/2010/main" val="365307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gu-IN" dirty="0" smtClean="0">
                <a:solidFill>
                  <a:schemeClr val="bg1"/>
                </a:solidFill>
              </a:rPr>
              <a:t>યુનિટ – ૩ </a:t>
            </a:r>
            <a:r>
              <a:rPr lang="gu-IN" dirty="0">
                <a:solidFill>
                  <a:schemeClr val="bg1"/>
                </a:solidFill>
              </a:rPr>
              <a:t/>
            </a:r>
            <a:br>
              <a:rPr lang="gu-IN" dirty="0">
                <a:solidFill>
                  <a:schemeClr val="bg1"/>
                </a:solidFill>
              </a:rPr>
            </a:br>
            <a:r>
              <a:rPr lang="gu-IN" dirty="0" smtClean="0">
                <a:solidFill>
                  <a:schemeClr val="bg1"/>
                </a:solidFill>
              </a:rPr>
              <a:t>કૌટુંબિક સમાયોજન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gu-IN" dirty="0"/>
          </a:p>
          <a:p>
            <a:pPr marL="514350" indent="-514350">
              <a:buAutoNum type="arabicPeriod"/>
            </a:pPr>
            <a:r>
              <a:rPr lang="gu-IN" dirty="0" smtClean="0">
                <a:solidFill>
                  <a:srgbClr val="002060"/>
                </a:solidFill>
              </a:rPr>
              <a:t>કુટુંબનો અર્થ અને તેનું સ્વરૂપ </a:t>
            </a:r>
          </a:p>
          <a:p>
            <a:pPr marL="0" indent="0">
              <a:buNone/>
            </a:pPr>
            <a:endParaRPr lang="gu-IN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૨. </a:t>
            </a:r>
            <a:r>
              <a:rPr lang="gu-IN" dirty="0" smtClean="0">
                <a:solidFill>
                  <a:srgbClr val="002060"/>
                </a:solidFill>
              </a:rPr>
              <a:t>કુટુંબના કાર્યો</a:t>
            </a:r>
            <a:endParaRPr lang="gu-IN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gu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૩. </a:t>
            </a:r>
            <a:r>
              <a:rPr lang="gu-IN" dirty="0" smtClean="0">
                <a:solidFill>
                  <a:srgbClr val="002060"/>
                </a:solidFill>
              </a:rPr>
              <a:t>કૌટુંબિક આંતરક્રિયાની ગતિશીલતા </a:t>
            </a:r>
          </a:p>
          <a:p>
            <a:pPr marL="0" indent="0">
              <a:buNone/>
            </a:pPr>
            <a:r>
              <a:rPr lang="gu-IN" dirty="0">
                <a:solidFill>
                  <a:srgbClr val="002060"/>
                </a:solidFill>
              </a:rPr>
              <a:t> </a:t>
            </a:r>
            <a:r>
              <a:rPr lang="gu-IN" dirty="0" smtClean="0">
                <a:solidFill>
                  <a:srgbClr val="002060"/>
                </a:solidFill>
              </a:rPr>
              <a:t>    - પતિ-પત્ની વચ્ચેનો સંબંધ </a:t>
            </a:r>
          </a:p>
          <a:p>
            <a:pPr marL="0" indent="0">
              <a:buNone/>
            </a:pPr>
            <a:r>
              <a:rPr lang="gu-IN" dirty="0">
                <a:solidFill>
                  <a:srgbClr val="002060"/>
                </a:solidFill>
              </a:rPr>
              <a:t> </a:t>
            </a:r>
            <a:r>
              <a:rPr lang="gu-IN" dirty="0" smtClean="0">
                <a:solidFill>
                  <a:srgbClr val="002060"/>
                </a:solidFill>
              </a:rPr>
              <a:t>    - માતા પિતા-બાળક વચ્ચેનો સંબંધ </a:t>
            </a:r>
            <a:endParaRPr lang="gu-IN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 </a:t>
            </a:r>
            <a:endParaRPr lang="gu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૪. </a:t>
            </a:r>
            <a:r>
              <a:rPr lang="gu-IN" dirty="0" smtClean="0">
                <a:solidFill>
                  <a:srgbClr val="002060"/>
                </a:solidFill>
              </a:rPr>
              <a:t>કુટુંબ જીવનની કટોકટીઓ પ્રત્યે સમાયોજન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 – ૪</a:t>
            </a:r>
            <a:br>
              <a:rPr lang="gu-IN" dirty="0" smtClean="0"/>
            </a:br>
            <a:r>
              <a:rPr lang="gu-IN" dirty="0" smtClean="0"/>
              <a:t>શાળાકીય સમાયોજન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gu-IN" dirty="0" smtClean="0"/>
          </a:p>
          <a:p>
            <a:r>
              <a:rPr lang="gu-IN" dirty="0" smtClean="0"/>
              <a:t>૧</a:t>
            </a:r>
            <a:r>
              <a:rPr lang="gu-IN" dirty="0" smtClean="0"/>
              <a:t>. </a:t>
            </a:r>
            <a:r>
              <a:rPr lang="gu-IN" dirty="0" smtClean="0"/>
              <a:t>શાળા એક નવીન અનુભવ તરીકે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૨. </a:t>
            </a:r>
            <a:r>
              <a:rPr lang="gu-IN" dirty="0" smtClean="0"/>
              <a:t>ઘર અને શાળા વચ્ચેનો સંબંધ </a:t>
            </a:r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શિક્ષક અને વિદ્યાર્થી વચ્ચેનો સંબંધ </a:t>
            </a:r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૪. </a:t>
            </a:r>
            <a:r>
              <a:rPr lang="gu-IN" dirty="0" smtClean="0"/>
              <a:t>શિક્ષણનું ગત્યાત્મકશાસ્ત્ર</a:t>
            </a:r>
            <a:endParaRPr lang="gu-IN" dirty="0"/>
          </a:p>
        </p:txBody>
      </p:sp>
    </p:spTree>
    <p:extLst>
      <p:ext uri="{BB962C8B-B14F-4D97-AF65-F5344CB8AC3E}">
        <p14:creationId xmlns:p14="http://schemas.microsoft.com/office/powerpoint/2010/main" val="129851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172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Shruti</vt:lpstr>
      <vt:lpstr>Office Theme</vt:lpstr>
      <vt:lpstr>PowerPoint Presentation</vt:lpstr>
      <vt:lpstr>PowerPoint Presentation</vt:lpstr>
      <vt:lpstr>યુનિટ – ૧ સમાયોજનણો પરિચય </vt:lpstr>
      <vt:lpstr>યુનિટ-૨ બચાવપ્રયુક્તિઓ </vt:lpstr>
      <vt:lpstr>યુનિટ – ૩  કૌટુંબિક સમાયોજન</vt:lpstr>
      <vt:lpstr>યુનિટ – ૪ શાળાકીય સમાયોજન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D.BARIA COLLAGE</dc:creator>
  <cp:lastModifiedBy>D.BARIA COLLAGE</cp:lastModifiedBy>
  <cp:revision>9</cp:revision>
  <dcterms:created xsi:type="dcterms:W3CDTF">2023-01-12T05:31:57Z</dcterms:created>
  <dcterms:modified xsi:type="dcterms:W3CDTF">2023-01-12T06:42:33Z</dcterms:modified>
</cp:coreProperties>
</file>