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178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561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642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004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499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139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285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584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957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9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039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143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9828" y="253218"/>
            <a:ext cx="11310424" cy="6161650"/>
          </a:xfrm>
          <a:solidFill>
            <a:schemeClr val="accent1"/>
          </a:solidFill>
        </p:spPr>
        <p:txBody>
          <a:bodyPr>
            <a:normAutofit/>
          </a:bodyPr>
          <a:lstStyle/>
          <a:p>
            <a:endParaRPr lang="en-US" sz="4400" dirty="0" smtClean="0"/>
          </a:p>
          <a:p>
            <a:endParaRPr lang="en-US" sz="4400" dirty="0"/>
          </a:p>
          <a:p>
            <a:r>
              <a:rPr lang="en-US" sz="4400" dirty="0" smtClean="0"/>
              <a:t>Dr. </a:t>
            </a:r>
            <a:r>
              <a:rPr lang="en-US" sz="4400" dirty="0" err="1" smtClean="0"/>
              <a:t>Nitesh</a:t>
            </a:r>
            <a:r>
              <a:rPr lang="en-US" sz="4400" dirty="0" smtClean="0"/>
              <a:t> Patel (HOD)</a:t>
            </a:r>
          </a:p>
          <a:p>
            <a:r>
              <a:rPr lang="en-US" sz="4400" dirty="0" smtClean="0"/>
              <a:t>Assistant Professor</a:t>
            </a:r>
          </a:p>
          <a:p>
            <a:r>
              <a:rPr lang="en-US" sz="4400" dirty="0" smtClean="0"/>
              <a:t>Department Of Psychology</a:t>
            </a:r>
          </a:p>
          <a:p>
            <a:r>
              <a:rPr lang="en-US" sz="4400" dirty="0" smtClean="0"/>
              <a:t>Y.S. Arts and K.S Shah Commerce College </a:t>
            </a:r>
          </a:p>
          <a:p>
            <a:r>
              <a:rPr lang="en-US" sz="4400" dirty="0" err="1" smtClean="0"/>
              <a:t>Devgadh</a:t>
            </a:r>
            <a:r>
              <a:rPr lang="en-US" sz="4400" dirty="0" smtClean="0"/>
              <a:t> </a:t>
            </a:r>
            <a:r>
              <a:rPr lang="en-US" sz="4400" dirty="0" err="1" smtClean="0"/>
              <a:t>Baria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370393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3557"/>
            <a:ext cx="10515600" cy="6302326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gu-IN" dirty="0" smtClean="0"/>
              <a:t>           </a:t>
            </a:r>
          </a:p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B.A Sem-1</a:t>
            </a:r>
            <a:r>
              <a:rPr lang="gu-IN" sz="5400" dirty="0" smtClean="0">
                <a:solidFill>
                  <a:schemeClr val="accent2"/>
                </a:solidFill>
              </a:rPr>
              <a:t>        </a:t>
            </a:r>
            <a:endParaRPr lang="en-US" sz="5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Subject Name</a:t>
            </a:r>
            <a:r>
              <a:rPr lang="gu-IN" sz="5400" dirty="0" smtClean="0">
                <a:solidFill>
                  <a:schemeClr val="accent2"/>
                </a:solidFill>
              </a:rPr>
              <a:t>        </a:t>
            </a:r>
            <a:endParaRPr lang="en-US" sz="5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gu-IN" sz="5400" dirty="0" smtClean="0">
                <a:solidFill>
                  <a:schemeClr val="accent2"/>
                </a:solidFill>
              </a:rPr>
              <a:t>સમાજલક્ષી મનોવિજ્ઞાન -I </a:t>
            </a:r>
            <a:endParaRPr lang="gu-IN" sz="5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SOCIAL PSYCHOLOGY- </a:t>
            </a:r>
            <a:r>
              <a:rPr lang="en-US" sz="5400" dirty="0">
                <a:solidFill>
                  <a:schemeClr val="accent2"/>
                </a:solidFill>
              </a:rPr>
              <a:t>I</a:t>
            </a:r>
            <a:endParaRPr lang="en-IN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853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gu-IN" dirty="0" smtClean="0"/>
              <a:t>યુનિટ – ૧</a:t>
            </a:r>
            <a:br>
              <a:rPr lang="gu-IN" dirty="0" smtClean="0"/>
            </a:br>
            <a:r>
              <a:rPr lang="gu-IN" dirty="0" smtClean="0"/>
              <a:t>સમાજલક્ષી મનોવિજ્ઞાનનો પરિચય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gu-IN" dirty="0" smtClean="0"/>
          </a:p>
          <a:p>
            <a:r>
              <a:rPr lang="gu-IN" dirty="0" smtClean="0"/>
              <a:t>૧. </a:t>
            </a:r>
            <a:r>
              <a:rPr lang="gu-IN" dirty="0" smtClean="0"/>
              <a:t>સમાજલક્ષી મનોવિજ્ઞાની </a:t>
            </a:r>
            <a:r>
              <a:rPr lang="gu-IN" dirty="0" smtClean="0"/>
              <a:t>વ્યાખ્યા </a:t>
            </a:r>
          </a:p>
          <a:p>
            <a:pPr marL="0" indent="0">
              <a:buNone/>
            </a:pPr>
            <a:endParaRPr lang="gu-IN" dirty="0" smtClean="0"/>
          </a:p>
          <a:p>
            <a:r>
              <a:rPr lang="gu-IN" dirty="0" smtClean="0"/>
              <a:t>૨. </a:t>
            </a:r>
            <a:r>
              <a:rPr lang="gu-IN" dirty="0" smtClean="0"/>
              <a:t>સમાજલક્ષી મનોવિજ્ઞાનનું સ્વરૂપ </a:t>
            </a:r>
            <a:endParaRPr lang="gu-IN" dirty="0" smtClean="0"/>
          </a:p>
          <a:p>
            <a:endParaRPr lang="gu-IN" dirty="0"/>
          </a:p>
          <a:p>
            <a:r>
              <a:rPr lang="gu-IN" dirty="0" smtClean="0"/>
              <a:t>૩. </a:t>
            </a:r>
            <a:r>
              <a:rPr lang="gu-IN" dirty="0" smtClean="0"/>
              <a:t>સમાજલક્ષી મનોવિજ્ઞાનનું કાર્યક્ષેત્ર </a:t>
            </a:r>
            <a:endParaRPr lang="gu-IN" dirty="0" smtClean="0"/>
          </a:p>
          <a:p>
            <a:endParaRPr lang="gu-IN" dirty="0"/>
          </a:p>
          <a:p>
            <a:r>
              <a:rPr lang="gu-IN" dirty="0" smtClean="0"/>
              <a:t>૪. </a:t>
            </a:r>
            <a:r>
              <a:rPr lang="gu-IN" dirty="0" smtClean="0"/>
              <a:t>સમાજલક્ષી મનોવિજ્ઞાનના સૈદ્ધાંતિક અભિગમો </a:t>
            </a:r>
          </a:p>
          <a:p>
            <a:endParaRPr lang="gu-IN" dirty="0"/>
          </a:p>
          <a:p>
            <a:r>
              <a:rPr lang="gu-IN" dirty="0" smtClean="0"/>
              <a:t>૫. સમાજલક્ષી મનોવિજ્ઞાનનો અન્ય મનોવિજ્ઞાન સાથેનો સંબંધ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09637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gu-IN" dirty="0" smtClean="0"/>
              <a:t>યુનિટ-૨</a:t>
            </a:r>
            <a:br>
              <a:rPr lang="gu-IN" dirty="0" smtClean="0"/>
            </a:br>
            <a:r>
              <a:rPr lang="gu-IN" dirty="0" smtClean="0"/>
              <a:t>વૈયક્તિક  પ્રક્રિયાઓ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  <a:solidFill>
            <a:srgbClr val="FF0000"/>
          </a:solidFill>
        </p:spPr>
        <p:txBody>
          <a:bodyPr>
            <a:normAutofit fontScale="92500" lnSpcReduction="20000"/>
          </a:bodyPr>
          <a:lstStyle/>
          <a:p>
            <a:pPr algn="ctr"/>
            <a:endParaRPr lang="gu-IN" dirty="0" smtClean="0"/>
          </a:p>
          <a:p>
            <a:r>
              <a:rPr lang="gu-IN" dirty="0" smtClean="0"/>
              <a:t>૧. </a:t>
            </a:r>
            <a:r>
              <a:rPr lang="gu-IN" dirty="0" smtClean="0"/>
              <a:t>પ્રત્યક્ષીકરણની વ્યાખ્યા  </a:t>
            </a:r>
            <a:endParaRPr lang="gu-IN" dirty="0" smtClean="0"/>
          </a:p>
          <a:p>
            <a:endParaRPr lang="gu-IN" dirty="0"/>
          </a:p>
          <a:p>
            <a:r>
              <a:rPr lang="gu-IN" dirty="0" smtClean="0"/>
              <a:t>૨. </a:t>
            </a:r>
            <a:r>
              <a:rPr lang="gu-IN" dirty="0" smtClean="0"/>
              <a:t>વ્યક્તિ પ્રત્યક્ષીકરણમાં બીન શાબ્દિક વિનિમયનું મહત્વ </a:t>
            </a:r>
            <a:endParaRPr lang="gu-IN" dirty="0" smtClean="0"/>
          </a:p>
          <a:p>
            <a:endParaRPr lang="gu-IN" dirty="0"/>
          </a:p>
          <a:p>
            <a:r>
              <a:rPr lang="gu-IN" dirty="0" smtClean="0"/>
              <a:t>૩. </a:t>
            </a:r>
            <a:r>
              <a:rPr lang="gu-IN" dirty="0" smtClean="0"/>
              <a:t>ગુણારોપણના સિદ્ધાંતો   </a:t>
            </a:r>
          </a:p>
          <a:p>
            <a:endParaRPr lang="gu-IN" dirty="0"/>
          </a:p>
          <a:p>
            <a:r>
              <a:rPr lang="gu-IN" dirty="0" smtClean="0"/>
              <a:t>૪</a:t>
            </a:r>
            <a:r>
              <a:rPr lang="gu-IN" dirty="0"/>
              <a:t>. </a:t>
            </a:r>
            <a:r>
              <a:rPr lang="gu-IN" dirty="0" smtClean="0"/>
              <a:t>ગુણારોપણમાં પૂર્વગ્રહ કે ભૂલો </a:t>
            </a:r>
          </a:p>
          <a:p>
            <a:endParaRPr lang="gu-IN" dirty="0"/>
          </a:p>
          <a:p>
            <a:r>
              <a:rPr lang="gu-IN" dirty="0"/>
              <a:t>૫. </a:t>
            </a:r>
            <a:r>
              <a:rPr lang="gu-IN" dirty="0" smtClean="0"/>
              <a:t>ગુણારોપણના સિદ્ધાંતોના વ્યવહારિક ઉપયોગો </a:t>
            </a:r>
            <a:endParaRPr lang="gu-IN" dirty="0" smtClean="0"/>
          </a:p>
          <a:p>
            <a:pPr marL="0" indent="0">
              <a:buNone/>
            </a:pPr>
            <a:r>
              <a:rPr lang="gu-IN" dirty="0"/>
              <a:t> </a:t>
            </a:r>
            <a:r>
              <a:rPr lang="gu-IN" dirty="0" smtClean="0"/>
              <a:t>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3074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gu-IN" dirty="0" smtClean="0">
                <a:solidFill>
                  <a:schemeClr val="bg1"/>
                </a:solidFill>
              </a:rPr>
              <a:t>યુનિટ – ૩ </a:t>
            </a:r>
            <a:r>
              <a:rPr lang="gu-IN" dirty="0">
                <a:solidFill>
                  <a:schemeClr val="bg1"/>
                </a:solidFill>
              </a:rPr>
              <a:t/>
            </a:r>
            <a:br>
              <a:rPr lang="gu-IN" dirty="0">
                <a:solidFill>
                  <a:schemeClr val="bg1"/>
                </a:solidFill>
              </a:rPr>
            </a:br>
            <a:r>
              <a:rPr lang="gu-IN" dirty="0" smtClean="0">
                <a:solidFill>
                  <a:schemeClr val="bg1"/>
                </a:solidFill>
              </a:rPr>
              <a:t>સમાજાભીમુખ વર્તન 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/>
          <a:lstStyle/>
          <a:p>
            <a:pPr marL="0" indent="0">
              <a:buNone/>
            </a:pPr>
            <a:endParaRPr lang="gu-IN" dirty="0"/>
          </a:p>
          <a:p>
            <a:pPr marL="514350" indent="-514350">
              <a:buAutoNum type="arabicPeriod"/>
            </a:pPr>
            <a:r>
              <a:rPr lang="gu-IN" dirty="0" smtClean="0">
                <a:solidFill>
                  <a:srgbClr val="002060"/>
                </a:solidFill>
              </a:rPr>
              <a:t>સમાંજાભીમુખ વર્તનની વ્યાખ્યા </a:t>
            </a:r>
          </a:p>
          <a:p>
            <a:pPr marL="0" indent="0">
              <a:buNone/>
            </a:pPr>
            <a:endParaRPr lang="gu-IN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gu-IN" dirty="0" smtClean="0">
                <a:solidFill>
                  <a:srgbClr val="002060"/>
                </a:solidFill>
              </a:rPr>
              <a:t>૨. કટોકટી સમયની પ્રતિક્રિયા </a:t>
            </a:r>
          </a:p>
          <a:p>
            <a:pPr marL="0" indent="0">
              <a:buNone/>
            </a:pPr>
            <a:endParaRPr lang="gu-IN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gu-IN" dirty="0" smtClean="0">
                <a:solidFill>
                  <a:srgbClr val="002060"/>
                </a:solidFill>
              </a:rPr>
              <a:t>૩</a:t>
            </a:r>
            <a:r>
              <a:rPr lang="gu-IN" dirty="0" smtClean="0">
                <a:solidFill>
                  <a:srgbClr val="002060"/>
                </a:solidFill>
              </a:rPr>
              <a:t>. મદદ કરનાર અને મદદ પ્રાપ્ત કરનાર </a:t>
            </a:r>
          </a:p>
          <a:p>
            <a:pPr marL="0" indent="0">
              <a:buNone/>
            </a:pPr>
            <a:r>
              <a:rPr lang="gu-IN" dirty="0" smtClean="0">
                <a:solidFill>
                  <a:srgbClr val="002060"/>
                </a:solidFill>
              </a:rPr>
              <a:t> </a:t>
            </a:r>
            <a:endParaRPr lang="gu-IN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gu-IN" dirty="0" smtClean="0">
                <a:solidFill>
                  <a:srgbClr val="002060"/>
                </a:solidFill>
              </a:rPr>
              <a:t>૪</a:t>
            </a:r>
            <a:r>
              <a:rPr lang="gu-IN" dirty="0" smtClean="0">
                <a:solidFill>
                  <a:srgbClr val="002060"/>
                </a:solidFill>
              </a:rPr>
              <a:t>. લોકો શા માટે મદદ કરે છે?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02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gu-IN" dirty="0" smtClean="0"/>
              <a:t>યુનિટ – </a:t>
            </a:r>
            <a:r>
              <a:rPr lang="gu-IN" dirty="0" smtClean="0"/>
              <a:t>૪</a:t>
            </a:r>
            <a:r>
              <a:rPr lang="gu-IN" dirty="0" smtClean="0"/>
              <a:t/>
            </a:r>
            <a:br>
              <a:rPr lang="gu-IN" dirty="0" smtClean="0"/>
            </a:br>
            <a:r>
              <a:rPr lang="gu-IN" dirty="0" smtClean="0"/>
              <a:t>જૂથ ગત્યાત્મકતા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gu-IN" dirty="0" smtClean="0"/>
              <a:t>૧. </a:t>
            </a:r>
            <a:r>
              <a:rPr lang="gu-IN" dirty="0" smtClean="0"/>
              <a:t>જૂથની વ્યાખ્યા </a:t>
            </a:r>
            <a:endParaRPr lang="gu-IN" dirty="0" smtClean="0"/>
          </a:p>
          <a:p>
            <a:endParaRPr lang="gu-IN" dirty="0"/>
          </a:p>
          <a:p>
            <a:r>
              <a:rPr lang="gu-IN" dirty="0" smtClean="0"/>
              <a:t>૨. </a:t>
            </a:r>
            <a:r>
              <a:rPr lang="gu-IN" dirty="0" smtClean="0"/>
              <a:t>જૂથ એકત્વની વ્યાખ્યા </a:t>
            </a:r>
            <a:endParaRPr lang="gu-IN" dirty="0" smtClean="0"/>
          </a:p>
          <a:p>
            <a:endParaRPr lang="gu-IN" dirty="0"/>
          </a:p>
          <a:p>
            <a:r>
              <a:rPr lang="gu-IN" dirty="0" smtClean="0"/>
              <a:t>૩. </a:t>
            </a:r>
            <a:r>
              <a:rPr lang="gu-IN" dirty="0" smtClean="0"/>
              <a:t>જૂથ એકત્વને અસર કરતા પરિબળો </a:t>
            </a:r>
          </a:p>
          <a:p>
            <a:pPr marL="0" indent="0">
              <a:buNone/>
            </a:pPr>
            <a:endParaRPr lang="gu-IN" dirty="0"/>
          </a:p>
          <a:p>
            <a:r>
              <a:rPr lang="gu-IN" dirty="0" smtClean="0"/>
              <a:t>૪. </a:t>
            </a:r>
            <a:r>
              <a:rPr lang="gu-IN" dirty="0" smtClean="0"/>
              <a:t>જૂથના ધોરણો એટલે શું?</a:t>
            </a:r>
          </a:p>
          <a:p>
            <a:pPr marL="0" indent="0">
              <a:buNone/>
            </a:pPr>
            <a:endParaRPr lang="gu-IN" dirty="0"/>
          </a:p>
          <a:p>
            <a:r>
              <a:rPr lang="gu-IN" dirty="0" smtClean="0"/>
              <a:t>૫</a:t>
            </a:r>
            <a:r>
              <a:rPr lang="gu-IN" dirty="0" smtClean="0"/>
              <a:t>. જૂથના ધોરણો ના પ્રકારો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8513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812"/>
            <a:ext cx="10515600" cy="638673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gu-IN" dirty="0" smtClean="0"/>
              <a:t>૬. જૂથના ધોરણોના કાર્યો </a:t>
            </a:r>
          </a:p>
          <a:p>
            <a:endParaRPr lang="gu-IN" dirty="0"/>
          </a:p>
          <a:p>
            <a:r>
              <a:rPr lang="gu-IN" dirty="0" smtClean="0"/>
              <a:t>૭. અનુરૂપતા એટલે શું?</a:t>
            </a:r>
          </a:p>
          <a:p>
            <a:endParaRPr lang="gu-IN" dirty="0"/>
          </a:p>
          <a:p>
            <a:r>
              <a:rPr lang="gu-IN" dirty="0" smtClean="0"/>
              <a:t>૮. અનુરૂપતાને અસર કરતા પરિબળો </a:t>
            </a:r>
          </a:p>
          <a:p>
            <a:endParaRPr lang="gu-IN" dirty="0"/>
          </a:p>
          <a:p>
            <a:r>
              <a:rPr lang="gu-IN" dirty="0" smtClean="0"/>
              <a:t>૯. ભારતીય સમાજમાં અનુરૂપતા </a:t>
            </a:r>
          </a:p>
          <a:p>
            <a:endParaRPr lang="gu-IN" dirty="0"/>
          </a:p>
          <a:p>
            <a:r>
              <a:rPr lang="gu-IN" dirty="0" smtClean="0"/>
              <a:t>૧૦. વિચલન એટલે શું?</a:t>
            </a:r>
          </a:p>
          <a:p>
            <a:endParaRPr lang="gu-IN" dirty="0"/>
          </a:p>
          <a:p>
            <a:r>
              <a:rPr lang="gu-IN" dirty="0" smtClean="0"/>
              <a:t>૧૧. વિચલિત વર્તનના પ્રકારો</a:t>
            </a:r>
          </a:p>
          <a:p>
            <a:endParaRPr lang="gu-IN" dirty="0"/>
          </a:p>
          <a:p>
            <a:r>
              <a:rPr lang="gu-IN" dirty="0" smtClean="0"/>
              <a:t>૧૨. વિચલિત વર્તનના કારણો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47466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208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Shruti</vt:lpstr>
      <vt:lpstr>Office Theme</vt:lpstr>
      <vt:lpstr>PowerPoint Presentation</vt:lpstr>
      <vt:lpstr>PowerPoint Presentation</vt:lpstr>
      <vt:lpstr>યુનિટ – ૧ સમાજલક્ષી મનોવિજ્ઞાનનો પરિચય</vt:lpstr>
      <vt:lpstr>યુનિટ-૨ વૈયક્તિક  પ્રક્રિયાઓ </vt:lpstr>
      <vt:lpstr>યુનિટ – ૩  સમાજાભીમુખ વર્તન </vt:lpstr>
      <vt:lpstr>યુનિટ – ૪ જૂથ ગત્યાત્મકતા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D.BARIA COLLAGE</dc:creator>
  <cp:lastModifiedBy>D.BARIA COLLAGE</cp:lastModifiedBy>
  <cp:revision>7</cp:revision>
  <dcterms:created xsi:type="dcterms:W3CDTF">2023-01-12T05:31:57Z</dcterms:created>
  <dcterms:modified xsi:type="dcterms:W3CDTF">2023-01-12T06:26:29Z</dcterms:modified>
</cp:coreProperties>
</file>