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EF806-9F72-4416-9B94-36D59B58BED8}" type="datetimeFigureOut">
              <a:rPr lang="en-IN" smtClean="0"/>
              <a:t>12-01-2023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DD6B9-DCF5-42E7-99D4-C831859097A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01781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EF806-9F72-4416-9B94-36D59B58BED8}" type="datetimeFigureOut">
              <a:rPr lang="en-IN" smtClean="0"/>
              <a:t>12-01-2023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DD6B9-DCF5-42E7-99D4-C831859097A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85615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EF806-9F72-4416-9B94-36D59B58BED8}" type="datetimeFigureOut">
              <a:rPr lang="en-IN" smtClean="0"/>
              <a:t>12-01-2023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DD6B9-DCF5-42E7-99D4-C831859097A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66424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EF806-9F72-4416-9B94-36D59B58BED8}" type="datetimeFigureOut">
              <a:rPr lang="en-IN" smtClean="0"/>
              <a:t>12-01-2023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DD6B9-DCF5-42E7-99D4-C831859097A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70041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EF806-9F72-4416-9B94-36D59B58BED8}" type="datetimeFigureOut">
              <a:rPr lang="en-IN" smtClean="0"/>
              <a:t>12-01-2023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DD6B9-DCF5-42E7-99D4-C831859097A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4996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EF806-9F72-4416-9B94-36D59B58BED8}" type="datetimeFigureOut">
              <a:rPr lang="en-IN" smtClean="0"/>
              <a:t>12-01-2023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DD6B9-DCF5-42E7-99D4-C831859097A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71398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EF806-9F72-4416-9B94-36D59B58BED8}" type="datetimeFigureOut">
              <a:rPr lang="en-IN" smtClean="0"/>
              <a:t>12-01-2023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DD6B9-DCF5-42E7-99D4-C831859097A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72856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EF806-9F72-4416-9B94-36D59B58BED8}" type="datetimeFigureOut">
              <a:rPr lang="en-IN" smtClean="0"/>
              <a:t>12-01-2023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DD6B9-DCF5-42E7-99D4-C831859097A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85843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EF806-9F72-4416-9B94-36D59B58BED8}" type="datetimeFigureOut">
              <a:rPr lang="en-IN" smtClean="0"/>
              <a:t>12-01-2023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DD6B9-DCF5-42E7-99D4-C831859097A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39572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EF806-9F72-4416-9B94-36D59B58BED8}" type="datetimeFigureOut">
              <a:rPr lang="en-IN" smtClean="0"/>
              <a:t>12-01-2023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DD6B9-DCF5-42E7-99D4-C831859097A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6968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EF806-9F72-4416-9B94-36D59B58BED8}" type="datetimeFigureOut">
              <a:rPr lang="en-IN" smtClean="0"/>
              <a:t>12-01-2023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DD6B9-DCF5-42E7-99D4-C831859097A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70397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6EF806-9F72-4416-9B94-36D59B58BED8}" type="datetimeFigureOut">
              <a:rPr lang="en-IN" smtClean="0"/>
              <a:t>12-01-2023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EDD6B9-DCF5-42E7-99D4-C831859097A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61437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9828" y="253218"/>
            <a:ext cx="11310424" cy="6161650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endParaRPr lang="en-US" sz="4400" dirty="0" smtClean="0"/>
          </a:p>
          <a:p>
            <a:endParaRPr lang="en-US" sz="4400" dirty="0"/>
          </a:p>
          <a:p>
            <a:r>
              <a:rPr lang="en-US" sz="4400" dirty="0" smtClean="0"/>
              <a:t>Dr. </a:t>
            </a:r>
            <a:r>
              <a:rPr lang="en-US" sz="4400" dirty="0" err="1" smtClean="0"/>
              <a:t>Nitesh</a:t>
            </a:r>
            <a:r>
              <a:rPr lang="en-US" sz="4400" dirty="0" smtClean="0"/>
              <a:t> Patel (HOD)</a:t>
            </a:r>
          </a:p>
          <a:p>
            <a:r>
              <a:rPr lang="en-US" sz="4400" dirty="0" smtClean="0"/>
              <a:t>Assistant Professor</a:t>
            </a:r>
          </a:p>
          <a:p>
            <a:r>
              <a:rPr lang="en-US" sz="4400" dirty="0" smtClean="0"/>
              <a:t>Department Of Psychology</a:t>
            </a:r>
          </a:p>
          <a:p>
            <a:r>
              <a:rPr lang="en-US" sz="4400" dirty="0" smtClean="0"/>
              <a:t>Y.S. Arts and K.S Shah Commerce College </a:t>
            </a:r>
          </a:p>
          <a:p>
            <a:r>
              <a:rPr lang="en-US" sz="4400" dirty="0" err="1" smtClean="0"/>
              <a:t>Devgadh</a:t>
            </a:r>
            <a:r>
              <a:rPr lang="en-US" sz="4400" dirty="0" smtClean="0"/>
              <a:t> </a:t>
            </a:r>
            <a:r>
              <a:rPr lang="en-US" sz="4400" dirty="0" err="1" smtClean="0"/>
              <a:t>Baria</a:t>
            </a:r>
            <a:endParaRPr lang="en-IN" sz="4400" dirty="0"/>
          </a:p>
        </p:txBody>
      </p:sp>
    </p:spTree>
    <p:extLst>
      <p:ext uri="{BB962C8B-B14F-4D97-AF65-F5344CB8AC3E}">
        <p14:creationId xmlns:p14="http://schemas.microsoft.com/office/powerpoint/2010/main" val="3703930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23557"/>
            <a:ext cx="10515600" cy="6302326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gu-IN" dirty="0" smtClean="0"/>
              <a:t>           </a:t>
            </a:r>
          </a:p>
          <a:p>
            <a:pPr marL="0" indent="0" algn="ctr">
              <a:buNone/>
            </a:pPr>
            <a:endParaRPr lang="en-US" sz="5400" dirty="0" smtClean="0"/>
          </a:p>
          <a:p>
            <a:pPr marL="0" indent="0" algn="ctr">
              <a:buNone/>
            </a:pPr>
            <a:r>
              <a:rPr lang="en-US" sz="5400" dirty="0" smtClean="0">
                <a:solidFill>
                  <a:schemeClr val="accent2"/>
                </a:solidFill>
              </a:rPr>
              <a:t>B.A Sem-1</a:t>
            </a:r>
            <a:r>
              <a:rPr lang="gu-IN" sz="5400" dirty="0" smtClean="0">
                <a:solidFill>
                  <a:schemeClr val="accent2"/>
                </a:solidFill>
              </a:rPr>
              <a:t>        </a:t>
            </a:r>
            <a:endParaRPr lang="en-US" sz="5400" dirty="0" smtClean="0">
              <a:solidFill>
                <a:schemeClr val="accent2"/>
              </a:solidFill>
            </a:endParaRPr>
          </a:p>
          <a:p>
            <a:pPr marL="0" indent="0" algn="ctr">
              <a:buNone/>
            </a:pPr>
            <a:r>
              <a:rPr lang="en-US" sz="5400" dirty="0" smtClean="0">
                <a:solidFill>
                  <a:schemeClr val="accent2"/>
                </a:solidFill>
              </a:rPr>
              <a:t>Subject Name</a:t>
            </a:r>
            <a:r>
              <a:rPr lang="gu-IN" sz="5400" dirty="0" smtClean="0">
                <a:solidFill>
                  <a:schemeClr val="accent2"/>
                </a:solidFill>
              </a:rPr>
              <a:t>        </a:t>
            </a:r>
            <a:endParaRPr lang="en-US" sz="5400" dirty="0" smtClean="0">
              <a:solidFill>
                <a:schemeClr val="accent2"/>
              </a:solidFill>
            </a:endParaRPr>
          </a:p>
          <a:p>
            <a:pPr marL="0" indent="0" algn="ctr">
              <a:buNone/>
            </a:pPr>
            <a:r>
              <a:rPr lang="gu-IN" sz="5400" dirty="0" smtClean="0">
                <a:solidFill>
                  <a:schemeClr val="accent2"/>
                </a:solidFill>
              </a:rPr>
              <a:t>મૂળભૂત મનોવૈજ્ઞાનિક પ્રક્રિયાઓ-I </a:t>
            </a:r>
          </a:p>
          <a:p>
            <a:pPr marL="0" indent="0" algn="ctr">
              <a:buNone/>
            </a:pPr>
            <a:r>
              <a:rPr lang="en-US" sz="5400" dirty="0" smtClean="0">
                <a:solidFill>
                  <a:schemeClr val="accent2"/>
                </a:solidFill>
              </a:rPr>
              <a:t>Basic Psychological Processes- </a:t>
            </a:r>
            <a:r>
              <a:rPr lang="en-US" sz="5400" dirty="0">
                <a:solidFill>
                  <a:schemeClr val="accent2"/>
                </a:solidFill>
              </a:rPr>
              <a:t>I</a:t>
            </a:r>
            <a:endParaRPr lang="en-IN" sz="5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8853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gu-IN" dirty="0" smtClean="0"/>
              <a:t>યુનિટ – ૧</a:t>
            </a:r>
            <a:br>
              <a:rPr lang="gu-IN" dirty="0" smtClean="0"/>
            </a:br>
            <a:r>
              <a:rPr lang="gu-IN" dirty="0" smtClean="0"/>
              <a:t>મનોવિજ્ઞાન એક વિજ્ઞાન તરીકે : વિષય પ્રવેશ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75000"/>
            </a:schemeClr>
          </a:solidFill>
        </p:spPr>
        <p:txBody>
          <a:bodyPr/>
          <a:lstStyle/>
          <a:p>
            <a:endParaRPr lang="gu-IN" dirty="0" smtClean="0"/>
          </a:p>
          <a:p>
            <a:r>
              <a:rPr lang="gu-IN" dirty="0" smtClean="0"/>
              <a:t>૧. મનોવિજ્ઞાની વ્યાખ્યા </a:t>
            </a:r>
          </a:p>
          <a:p>
            <a:pPr marL="0" indent="0">
              <a:buNone/>
            </a:pPr>
            <a:endParaRPr lang="gu-IN" dirty="0" smtClean="0"/>
          </a:p>
          <a:p>
            <a:r>
              <a:rPr lang="gu-IN" dirty="0" smtClean="0"/>
              <a:t>૨. મનોવિજ્ઞાન એક વાર્તનીક વિજ્ઞાન તરીકે </a:t>
            </a:r>
          </a:p>
          <a:p>
            <a:endParaRPr lang="gu-IN" dirty="0"/>
          </a:p>
          <a:p>
            <a:r>
              <a:rPr lang="gu-IN" dirty="0" smtClean="0"/>
              <a:t>૩. મનોવિજ્ઞાન ના ધ્યેયો </a:t>
            </a:r>
          </a:p>
          <a:p>
            <a:endParaRPr lang="gu-IN" dirty="0"/>
          </a:p>
          <a:p>
            <a:r>
              <a:rPr lang="gu-IN" dirty="0" smtClean="0"/>
              <a:t>૪. મનોવિજ્ઞાનનો ઉદભવ અને વિકાસ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09637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/>
          </a:solidFill>
        </p:spPr>
        <p:txBody>
          <a:bodyPr/>
          <a:lstStyle/>
          <a:p>
            <a:pPr algn="ctr"/>
            <a:r>
              <a:rPr lang="gu-IN" dirty="0" smtClean="0"/>
              <a:t>યુનિટ-૨</a:t>
            </a:r>
            <a:br>
              <a:rPr lang="gu-IN" dirty="0" smtClean="0"/>
            </a:br>
            <a:r>
              <a:rPr lang="gu-IN" dirty="0" smtClean="0"/>
              <a:t>પ્રેરણા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pPr algn="ctr"/>
            <a:endParaRPr lang="gu-IN" dirty="0" smtClean="0"/>
          </a:p>
          <a:p>
            <a:pPr algn="ctr"/>
            <a:r>
              <a:rPr lang="gu-IN" dirty="0" smtClean="0"/>
              <a:t>૧. પ્રેરણાનો અર્થ અને તેનું સ્વરૂપ </a:t>
            </a:r>
          </a:p>
          <a:p>
            <a:pPr algn="ctr"/>
            <a:endParaRPr lang="gu-IN" dirty="0"/>
          </a:p>
          <a:p>
            <a:pPr algn="ctr"/>
            <a:r>
              <a:rPr lang="gu-IN" dirty="0" smtClean="0"/>
              <a:t>૨. પ્રેરણાનું માપન </a:t>
            </a:r>
          </a:p>
          <a:p>
            <a:pPr algn="ctr"/>
            <a:endParaRPr lang="gu-IN" dirty="0"/>
          </a:p>
          <a:p>
            <a:pPr algn="ctr"/>
            <a:r>
              <a:rPr lang="gu-IN" dirty="0" smtClean="0"/>
              <a:t>૩. પ્રાથમિક પ્રેરણાઓ </a:t>
            </a:r>
          </a:p>
          <a:p>
            <a:pPr marL="0" indent="0" algn="ctr">
              <a:buNone/>
            </a:pPr>
            <a:r>
              <a:rPr lang="gu-IN" dirty="0"/>
              <a:t> </a:t>
            </a:r>
            <a:r>
              <a:rPr lang="gu-IN" dirty="0" smtClean="0"/>
              <a:t>  - ભૂખ </a:t>
            </a:r>
          </a:p>
          <a:p>
            <a:pPr marL="0" indent="0" algn="ctr">
              <a:buNone/>
            </a:pPr>
            <a:r>
              <a:rPr lang="gu-IN" dirty="0"/>
              <a:t> </a:t>
            </a:r>
            <a:r>
              <a:rPr lang="gu-IN" dirty="0" smtClean="0"/>
              <a:t>  - તરસ </a:t>
            </a:r>
          </a:p>
          <a:p>
            <a:pPr marL="0" indent="0" algn="ctr">
              <a:buNone/>
            </a:pPr>
            <a:r>
              <a:rPr lang="gu-IN" dirty="0"/>
              <a:t> </a:t>
            </a:r>
            <a:r>
              <a:rPr lang="gu-IN" dirty="0" smtClean="0"/>
              <a:t>  - જાતીયતા </a:t>
            </a:r>
          </a:p>
          <a:p>
            <a:pPr marL="0" indent="0" algn="ctr">
              <a:buNone/>
            </a:pPr>
            <a:r>
              <a:rPr lang="gu-IN" dirty="0"/>
              <a:t> </a:t>
            </a:r>
            <a:r>
              <a:rPr lang="gu-IN" dirty="0" smtClean="0"/>
              <a:t>  - ઉંઘ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53074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9150"/>
            <a:ext cx="10515600" cy="644300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marL="514350" indent="-514350" algn="ctr">
              <a:buAutoNum type="arabicPeriod"/>
            </a:pPr>
            <a:endParaRPr lang="gu-IN" dirty="0" smtClean="0"/>
          </a:p>
          <a:p>
            <a:pPr marL="0" indent="0" algn="ctr">
              <a:buNone/>
            </a:pPr>
            <a:r>
              <a:rPr lang="gu-IN" sz="3600" dirty="0" smtClean="0"/>
              <a:t>૪. સામાજિક પ્રેરણાઓ </a:t>
            </a:r>
          </a:p>
          <a:p>
            <a:pPr marL="0" indent="0" algn="ctr">
              <a:buNone/>
            </a:pPr>
            <a:endParaRPr lang="gu-IN" sz="3600" dirty="0"/>
          </a:p>
          <a:p>
            <a:pPr marL="0" indent="0" algn="ctr">
              <a:buNone/>
            </a:pPr>
            <a:r>
              <a:rPr lang="gu-IN" sz="3600" dirty="0" smtClean="0"/>
              <a:t>- સ્નેહ અને સંપર્કની પ્રેરણા</a:t>
            </a:r>
          </a:p>
          <a:p>
            <a:pPr marL="0" indent="0" algn="ctr">
              <a:buNone/>
            </a:pPr>
            <a:endParaRPr lang="gu-IN" sz="3600" dirty="0"/>
          </a:p>
          <a:p>
            <a:pPr marL="0" indent="0" algn="ctr">
              <a:buNone/>
            </a:pPr>
            <a:r>
              <a:rPr lang="gu-IN" sz="3600" dirty="0" smtClean="0"/>
              <a:t>- સામાજિક સ્વીકાર અને આત્મગૌરવની પ્રેરણા </a:t>
            </a:r>
          </a:p>
          <a:p>
            <a:pPr marL="514350" indent="-514350" algn="ctr">
              <a:buAutoNum type="arabicPeriod"/>
            </a:pPr>
            <a:endParaRPr lang="gu-IN" sz="3600" dirty="0"/>
          </a:p>
          <a:p>
            <a:pPr marL="0" indent="0" algn="ctr">
              <a:buNone/>
            </a:pPr>
            <a:r>
              <a:rPr lang="gu-IN" sz="4000" dirty="0" smtClean="0"/>
              <a:t>- સિદ્ધિની</a:t>
            </a:r>
            <a:r>
              <a:rPr lang="gu-IN" sz="3600" dirty="0" smtClean="0"/>
              <a:t> પ્રેરણા </a:t>
            </a:r>
            <a:endParaRPr lang="en-IN" sz="3600" dirty="0"/>
          </a:p>
        </p:txBody>
      </p:sp>
    </p:spTree>
    <p:extLst>
      <p:ext uri="{BB962C8B-B14F-4D97-AF65-F5344CB8AC3E}">
        <p14:creationId xmlns:p14="http://schemas.microsoft.com/office/powerpoint/2010/main" val="286994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pPr algn="ctr"/>
            <a:r>
              <a:rPr lang="gu-IN" dirty="0" smtClean="0">
                <a:solidFill>
                  <a:schemeClr val="bg1"/>
                </a:solidFill>
              </a:rPr>
              <a:t>યુનિટ – ૩ </a:t>
            </a:r>
            <a:br>
              <a:rPr lang="gu-IN" dirty="0" smtClean="0">
                <a:solidFill>
                  <a:schemeClr val="bg1"/>
                </a:solidFill>
              </a:rPr>
            </a:br>
            <a:r>
              <a:rPr lang="gu-IN" dirty="0" smtClean="0">
                <a:solidFill>
                  <a:schemeClr val="bg1"/>
                </a:solidFill>
              </a:rPr>
              <a:t>આવેગ 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marL="0" indent="0">
              <a:buNone/>
            </a:pPr>
            <a:endParaRPr lang="gu-IN" dirty="0" smtClean="0"/>
          </a:p>
          <a:p>
            <a:pPr marL="0" indent="0">
              <a:buNone/>
            </a:pPr>
            <a:r>
              <a:rPr lang="gu-IN" dirty="0" smtClean="0">
                <a:solidFill>
                  <a:srgbClr val="002060"/>
                </a:solidFill>
              </a:rPr>
              <a:t>૧.આવેગનો અર્થ અને તેનું સ્વરૂપ </a:t>
            </a:r>
          </a:p>
          <a:p>
            <a:pPr marL="0" indent="0">
              <a:buNone/>
            </a:pPr>
            <a:endParaRPr lang="gu-IN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gu-IN" dirty="0" smtClean="0">
                <a:solidFill>
                  <a:srgbClr val="002060"/>
                </a:solidFill>
              </a:rPr>
              <a:t>૨.આવેગ દરમિયાન થતા શારીરિક ફેરફારો</a:t>
            </a:r>
          </a:p>
          <a:p>
            <a:pPr marL="514350" indent="-514350">
              <a:buAutoNum type="arabicPeriod"/>
            </a:pPr>
            <a:endParaRPr lang="gu-IN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gu-IN" dirty="0" smtClean="0">
                <a:solidFill>
                  <a:srgbClr val="002060"/>
                </a:solidFill>
              </a:rPr>
              <a:t>૩.સ્વયંસંચાલિત ફેરફારોનું માપન </a:t>
            </a:r>
          </a:p>
          <a:p>
            <a:pPr marL="514350" indent="-514350">
              <a:buAutoNum type="arabicPeriod"/>
            </a:pPr>
            <a:endParaRPr lang="gu-IN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gu-IN" dirty="0" smtClean="0">
                <a:solidFill>
                  <a:srgbClr val="002060"/>
                </a:solidFill>
              </a:rPr>
              <a:t>૪.આવેગની અભિવ્યક્તિ </a:t>
            </a:r>
            <a:endParaRPr lang="en-IN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2024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/>
          </a:solidFill>
        </p:spPr>
        <p:txBody>
          <a:bodyPr/>
          <a:lstStyle/>
          <a:p>
            <a:pPr algn="ctr"/>
            <a:r>
              <a:rPr lang="gu-IN" dirty="0" smtClean="0"/>
              <a:t>યુનિટ – ૪ </a:t>
            </a:r>
            <a:br>
              <a:rPr lang="gu-IN" dirty="0" smtClean="0"/>
            </a:br>
            <a:r>
              <a:rPr lang="gu-IN" dirty="0" smtClean="0"/>
              <a:t>બોધાત્મક પ્રક્રિયા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r>
              <a:rPr lang="gu-IN" dirty="0" smtClean="0"/>
              <a:t>૧. પ્રત્યક્ષીકરણની વ્યાખ્યા </a:t>
            </a:r>
          </a:p>
          <a:p>
            <a:endParaRPr lang="gu-IN" dirty="0"/>
          </a:p>
          <a:p>
            <a:r>
              <a:rPr lang="gu-IN" dirty="0" smtClean="0"/>
              <a:t>૨. પ્રત્યક્ષીકરણનું સ્વરૂપ </a:t>
            </a:r>
          </a:p>
          <a:p>
            <a:endParaRPr lang="gu-IN" dirty="0"/>
          </a:p>
          <a:p>
            <a:r>
              <a:rPr lang="gu-IN" dirty="0" smtClean="0"/>
              <a:t>૩. પ્રત્યક્ષીકરણના નિયમો</a:t>
            </a:r>
          </a:p>
          <a:p>
            <a:endParaRPr lang="gu-IN" dirty="0"/>
          </a:p>
          <a:p>
            <a:r>
              <a:rPr lang="gu-IN" dirty="0" smtClean="0"/>
              <a:t>૪. ધ્યાનનો અર્થ અને તેનું સ્વરૂપ </a:t>
            </a:r>
          </a:p>
          <a:p>
            <a:pPr marL="0" indent="0">
              <a:buNone/>
            </a:pPr>
            <a:endParaRPr lang="gu-IN" dirty="0"/>
          </a:p>
          <a:p>
            <a:r>
              <a:rPr lang="gu-IN" dirty="0" smtClean="0"/>
              <a:t>૫.ધ્યાનના નિર્ણાયકો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985132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</TotalTime>
  <Words>162</Words>
  <Application>Microsoft Office PowerPoint</Application>
  <PresentationFormat>Widescreen</PresentationFormat>
  <Paragraphs>60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Shruti</vt:lpstr>
      <vt:lpstr>Office Theme</vt:lpstr>
      <vt:lpstr>PowerPoint Presentation</vt:lpstr>
      <vt:lpstr>PowerPoint Presentation</vt:lpstr>
      <vt:lpstr>યુનિટ – ૧ મનોવિજ્ઞાન એક વિજ્ઞાન તરીકે : વિષય પ્રવેશ </vt:lpstr>
      <vt:lpstr>યુનિટ-૨ પ્રેરણા </vt:lpstr>
      <vt:lpstr>PowerPoint Presentation</vt:lpstr>
      <vt:lpstr>યુનિટ – ૩  આવેગ </vt:lpstr>
      <vt:lpstr>યુનિટ – ૪  બોધાત્મક પ્રક્રિયા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D.BARIA COLLAGE</dc:creator>
  <cp:lastModifiedBy>D.BARIA COLLAGE</cp:lastModifiedBy>
  <cp:revision>4</cp:revision>
  <dcterms:created xsi:type="dcterms:W3CDTF">2023-01-12T05:31:57Z</dcterms:created>
  <dcterms:modified xsi:type="dcterms:W3CDTF">2023-01-12T06:02:12Z</dcterms:modified>
</cp:coreProperties>
</file>