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01/05/2023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zoic.com/what-is-ezoic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PURITAN AGE </a:t>
            </a:r>
            <a:r>
              <a:rPr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OF MILTON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76600"/>
            <a:ext cx="8305800" cy="315819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1600-1660</a:t>
            </a:r>
          </a:p>
          <a:p>
            <a:pPr algn="r"/>
            <a:endParaRPr lang="en-US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K. J. PARMAR</a:t>
            </a:r>
          </a:p>
          <a:p>
            <a:pPr algn="r"/>
            <a:r>
              <a:rPr lang="en-US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ASSISTANT PROFESSOR</a:t>
            </a:r>
          </a:p>
          <a:p>
            <a:pPr algn="r"/>
            <a:r>
              <a:rPr lang="en-US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Y. S. ARTS &amp; K. S. SHAH COMMERCE COLLEGE</a:t>
            </a:r>
          </a:p>
          <a:p>
            <a:pPr algn="r"/>
            <a:r>
              <a:rPr lang="en-US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DEVGADH BARIA</a:t>
            </a:r>
            <a:endParaRPr lang="en-US" sz="1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8600"/>
            <a:ext cx="86106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The Puritan Age or the Age of Milton (1600-1660), 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smtClean="0">
                <a:solidFill>
                  <a:srgbClr val="002060"/>
                </a:solidFill>
              </a:rPr>
              <a:t>Which </a:t>
            </a:r>
            <a:r>
              <a:rPr lang="en-US" sz="2400" dirty="0" smtClean="0">
                <a:solidFill>
                  <a:srgbClr val="002060"/>
                </a:solidFill>
              </a:rPr>
              <a:t>is further divided into - 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	The </a:t>
            </a:r>
            <a:r>
              <a:rPr lang="en-US" sz="2400" dirty="0" smtClean="0">
                <a:solidFill>
                  <a:srgbClr val="002060"/>
                </a:solidFill>
              </a:rPr>
              <a:t>Jacobean 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	The </a:t>
            </a:r>
            <a:r>
              <a:rPr lang="en-US" sz="2400" dirty="0" smtClean="0">
                <a:solidFill>
                  <a:srgbClr val="002060"/>
                </a:solidFill>
              </a:rPr>
              <a:t>Caroline periods -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	After </a:t>
            </a:r>
            <a:r>
              <a:rPr lang="en-US" sz="2400" dirty="0" smtClean="0">
                <a:solidFill>
                  <a:srgbClr val="002060"/>
                </a:solidFill>
              </a:rPr>
              <a:t>the names of the rulers James I and Charles I, </a:t>
            </a:r>
            <a:r>
              <a:rPr lang="en-US" sz="2400" dirty="0" smtClean="0">
                <a:solidFill>
                  <a:srgbClr val="002060"/>
                </a:solidFill>
              </a:rPr>
              <a:t>	who </a:t>
            </a:r>
            <a:r>
              <a:rPr lang="en-US" sz="2400" dirty="0" smtClean="0">
                <a:solidFill>
                  <a:srgbClr val="002060"/>
                </a:solidFill>
              </a:rPr>
              <a:t>rule from </a:t>
            </a:r>
            <a:r>
              <a:rPr lang="en-US" sz="2400" dirty="0" smtClean="0">
                <a:solidFill>
                  <a:srgbClr val="002060"/>
                </a:solidFill>
              </a:rPr>
              <a:t>1603 </a:t>
            </a:r>
            <a:r>
              <a:rPr lang="en-US" sz="2400" dirty="0" smtClean="0">
                <a:solidFill>
                  <a:srgbClr val="002060"/>
                </a:solidFill>
              </a:rPr>
              <a:t>to 1625 and 1625 to 1649 </a:t>
            </a:r>
            <a:r>
              <a:rPr lang="en-US" sz="2400" dirty="0" smtClean="0">
                <a:solidFill>
                  <a:srgbClr val="002060"/>
                </a:solidFill>
              </a:rPr>
              <a:t>	respectively. 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45151675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Ezoic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750" y="-2689225"/>
            <a:ext cx="828675" cy="171450"/>
          </a:xfrm>
          <a:prstGeom prst="rect">
            <a:avLst/>
          </a:prstGeom>
          <a:noFill/>
        </p:spPr>
      </p:pic>
      <p:sp>
        <p:nvSpPr>
          <p:cNvPr id="1034" name="AutoShape 10" descr="Gujarat: Reduce Fat With Laser Liposuction (See Total Prices)"/>
          <p:cNvSpPr>
            <a:spLocks noChangeAspect="1" noChangeArrowheads="1"/>
          </p:cNvSpPr>
          <p:nvPr/>
        </p:nvSpPr>
        <p:spPr bwMode="auto">
          <a:xfrm>
            <a:off x="111125" y="1524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6" name="AutoShape 12" descr="Houses for Sale in Dubai Might Be Cheaper Than You Think"/>
          <p:cNvSpPr>
            <a:spLocks noChangeAspect="1" noChangeArrowheads="1"/>
          </p:cNvSpPr>
          <p:nvPr/>
        </p:nvSpPr>
        <p:spPr bwMode="auto">
          <a:xfrm>
            <a:off x="111125" y="1524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8" name="AutoShape 14" descr="Fastest payments in your palm"/>
          <p:cNvSpPr>
            <a:spLocks noChangeAspect="1" noChangeArrowheads="1"/>
          </p:cNvSpPr>
          <p:nvPr/>
        </p:nvSpPr>
        <p:spPr bwMode="auto">
          <a:xfrm>
            <a:off x="111125" y="1524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40" name="AutoShape 16" descr="Poorly Chosen Outfits By Famous People At Red Carpet Events"/>
          <p:cNvSpPr>
            <a:spLocks noChangeAspect="1" noChangeArrowheads="1"/>
          </p:cNvSpPr>
          <p:nvPr/>
        </p:nvSpPr>
        <p:spPr bwMode="auto">
          <a:xfrm>
            <a:off x="111125" y="1524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38200" y="0"/>
            <a:ext cx="8077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Features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	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 smtClean="0">
                <a:solidFill>
                  <a:srgbClr val="002060"/>
                </a:solidFill>
              </a:rPr>
              <a:t>Seventeenth Century </a:t>
            </a:r>
            <a:r>
              <a:rPr lang="en-US" sz="2000" dirty="0" smtClean="0">
                <a:solidFill>
                  <a:srgbClr val="002060"/>
                </a:solidFill>
              </a:rPr>
              <a:t>up to </a:t>
            </a:r>
            <a:r>
              <a:rPr lang="en-US" sz="2000" dirty="0" smtClean="0">
                <a:solidFill>
                  <a:srgbClr val="002060"/>
                </a:solidFill>
              </a:rPr>
              <a:t>1660 was dominated by </a:t>
            </a:r>
            <a:r>
              <a:rPr lang="en-US" sz="2000" dirty="0" smtClean="0">
                <a:solidFill>
                  <a:srgbClr val="002060"/>
                </a:solidFill>
              </a:rPr>
              <a:t>	Puritanism and </a:t>
            </a:r>
            <a:r>
              <a:rPr lang="en-US" sz="2000" dirty="0" smtClean="0">
                <a:solidFill>
                  <a:srgbClr val="002060"/>
                </a:solidFill>
              </a:rPr>
              <a:t>it may be called the Puritan Age or the Age of </a:t>
            </a:r>
            <a:r>
              <a:rPr lang="en-US" sz="2000" dirty="0" smtClean="0">
                <a:solidFill>
                  <a:srgbClr val="002060"/>
                </a:solidFill>
              </a:rPr>
              <a:t>	Milton </a:t>
            </a:r>
            <a:r>
              <a:rPr lang="en-US" sz="2000" dirty="0" smtClean="0">
                <a:solidFill>
                  <a:srgbClr val="002060"/>
                </a:solidFill>
              </a:rPr>
              <a:t>who was </a:t>
            </a:r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 smtClean="0">
                <a:solidFill>
                  <a:srgbClr val="002060"/>
                </a:solidFill>
              </a:rPr>
              <a:t>noblest representative of the Puritan </a:t>
            </a:r>
            <a:r>
              <a:rPr lang="en-US" sz="2000" dirty="0" smtClean="0">
                <a:solidFill>
                  <a:srgbClr val="002060"/>
                </a:solidFill>
              </a:rPr>
              <a:t>	spirit</a:t>
            </a:r>
            <a:r>
              <a:rPr lang="en-US" sz="20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endParaRPr lang="en-US" sz="2000" dirty="0" smtClean="0">
              <a:solidFill>
                <a:srgbClr val="002060"/>
              </a:solidFill>
            </a:endParaRPr>
          </a:p>
          <a:p>
            <a:pPr algn="just"/>
            <a:r>
              <a:rPr lang="en-US" sz="2000" dirty="0" smtClean="0">
                <a:solidFill>
                  <a:srgbClr val="002060"/>
                </a:solidFill>
              </a:rPr>
              <a:t>	</a:t>
            </a:r>
            <a:r>
              <a:rPr lang="en-US" sz="2000" dirty="0" smtClean="0">
                <a:solidFill>
                  <a:srgbClr val="002060"/>
                </a:solidFill>
              </a:rPr>
              <a:t>Broadly </a:t>
            </a:r>
            <a:r>
              <a:rPr lang="en-US" sz="2000" dirty="0" smtClean="0">
                <a:solidFill>
                  <a:srgbClr val="002060"/>
                </a:solidFill>
              </a:rPr>
              <a:t>speaking, the Puritan movement in literature may be </a:t>
            </a:r>
            <a:r>
              <a:rPr lang="en-US" sz="2000" dirty="0" smtClean="0">
                <a:solidFill>
                  <a:srgbClr val="002060"/>
                </a:solidFill>
              </a:rPr>
              <a:t>	considered </a:t>
            </a:r>
            <a:r>
              <a:rPr lang="en-US" sz="2000" dirty="0" smtClean="0">
                <a:solidFill>
                  <a:srgbClr val="002060"/>
                </a:solidFill>
              </a:rPr>
              <a:t>as the second and greater Renaissance, marked by </a:t>
            </a:r>
            <a:r>
              <a:rPr lang="en-US" sz="2000" dirty="0" smtClean="0">
                <a:solidFill>
                  <a:srgbClr val="002060"/>
                </a:solidFill>
              </a:rPr>
              <a:t>	the rebirth </a:t>
            </a:r>
            <a:r>
              <a:rPr lang="en-US" sz="2000" dirty="0" smtClean="0">
                <a:solidFill>
                  <a:srgbClr val="002060"/>
                </a:solidFill>
              </a:rPr>
              <a:t>of the moral nature of man which followed the </a:t>
            </a:r>
            <a:r>
              <a:rPr lang="en-US" sz="2000" dirty="0" smtClean="0">
                <a:solidFill>
                  <a:srgbClr val="002060"/>
                </a:solidFill>
              </a:rPr>
              <a:t>	intellectual awakening </a:t>
            </a:r>
            <a:r>
              <a:rPr lang="en-US" sz="2000" dirty="0" smtClean="0">
                <a:solidFill>
                  <a:srgbClr val="002060"/>
                </a:solidFill>
              </a:rPr>
              <a:t>of Europe in the fifteenth and </a:t>
            </a:r>
            <a:r>
              <a:rPr lang="en-US" sz="2000" dirty="0" smtClean="0">
                <a:solidFill>
                  <a:srgbClr val="002060"/>
                </a:solidFill>
              </a:rPr>
              <a:t>	sixteenth </a:t>
            </a:r>
            <a:r>
              <a:rPr lang="en-US" sz="2000" dirty="0" smtClean="0">
                <a:solidFill>
                  <a:srgbClr val="002060"/>
                </a:solidFill>
              </a:rPr>
              <a:t>centuries. </a:t>
            </a:r>
          </a:p>
          <a:p>
            <a:pPr algn="just"/>
            <a:endParaRPr lang="en-US" sz="2000" dirty="0" smtClean="0">
              <a:solidFill>
                <a:srgbClr val="002060"/>
              </a:solidFill>
            </a:endParaRPr>
          </a:p>
          <a:p>
            <a:pPr algn="just"/>
            <a:r>
              <a:rPr lang="en-US" sz="2000" dirty="0" smtClean="0">
                <a:solidFill>
                  <a:srgbClr val="002060"/>
                </a:solidFill>
              </a:rPr>
              <a:t>	</a:t>
            </a:r>
            <a:r>
              <a:rPr lang="en-US" sz="2000" dirty="0" smtClean="0">
                <a:solidFill>
                  <a:srgbClr val="002060"/>
                </a:solidFill>
              </a:rPr>
              <a:t>Though </a:t>
            </a:r>
            <a:r>
              <a:rPr lang="en-US" sz="2000" dirty="0" smtClean="0">
                <a:solidFill>
                  <a:srgbClr val="002060"/>
                </a:solidFill>
              </a:rPr>
              <a:t>the Renaissance brought with it culture, it was </a:t>
            </a:r>
            <a:r>
              <a:rPr lang="en-US" sz="2000" dirty="0" smtClean="0">
                <a:solidFill>
                  <a:srgbClr val="002060"/>
                </a:solidFill>
              </a:rPr>
              <a:t>	mostly 	sensuous </a:t>
            </a:r>
            <a:r>
              <a:rPr lang="en-US" sz="2000" dirty="0" smtClean="0">
                <a:solidFill>
                  <a:srgbClr val="002060"/>
                </a:solidFill>
              </a:rPr>
              <a:t>and pagan, and it needed some sort of </a:t>
            </a:r>
            <a:r>
              <a:rPr lang="en-US" sz="2000" dirty="0" smtClean="0">
                <a:solidFill>
                  <a:srgbClr val="002060"/>
                </a:solidFill>
              </a:rPr>
              <a:t>	moral </a:t>
            </a:r>
            <a:r>
              <a:rPr lang="en-US" sz="2000" dirty="0" smtClean="0">
                <a:solidFill>
                  <a:srgbClr val="002060"/>
                </a:solidFill>
              </a:rPr>
              <a:t>sobriety and </a:t>
            </a:r>
            <a:r>
              <a:rPr lang="en-US" sz="2000" dirty="0" smtClean="0">
                <a:solidFill>
                  <a:srgbClr val="002060"/>
                </a:solidFill>
              </a:rPr>
              <a:t>profundity </a:t>
            </a:r>
            <a:r>
              <a:rPr lang="en-US" sz="2000" dirty="0" smtClean="0">
                <a:solidFill>
                  <a:srgbClr val="002060"/>
                </a:solidFill>
              </a:rPr>
              <a:t>which were contributed by the </a:t>
            </a:r>
            <a:r>
              <a:rPr lang="en-US" sz="2000" dirty="0" smtClean="0">
                <a:solidFill>
                  <a:srgbClr val="002060"/>
                </a:solidFill>
              </a:rPr>
              <a:t>	Puritan </a:t>
            </a:r>
            <a:r>
              <a:rPr lang="en-US" sz="2000" dirty="0" smtClean="0">
                <a:solidFill>
                  <a:srgbClr val="002060"/>
                </a:solidFill>
              </a:rPr>
              <a:t>movement.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58846"/>
            <a:ext cx="78486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In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literature of the Puritan Age we find the same confusion as we find in religion and politics. 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2400" dirty="0" smtClean="0"/>
          </a:p>
          <a:p>
            <a:pPr algn="just"/>
            <a:r>
              <a:rPr lang="en-US" dirty="0" smtClean="0"/>
              <a:t>	</a:t>
            </a:r>
            <a:r>
              <a:rPr lang="en-US" sz="2000" dirty="0" smtClean="0">
                <a:solidFill>
                  <a:schemeClr val="bg1"/>
                </a:solidFill>
              </a:rPr>
              <a:t>The </a:t>
            </a:r>
            <a:r>
              <a:rPr lang="en-US" sz="2000" dirty="0" smtClean="0">
                <a:solidFill>
                  <a:schemeClr val="bg1"/>
                </a:solidFill>
              </a:rPr>
              <a:t>medieval standards of chivalry, the impossible loves </a:t>
            </a:r>
            <a:r>
              <a:rPr lang="en-US" sz="2000" dirty="0" smtClean="0">
                <a:solidFill>
                  <a:schemeClr val="bg1"/>
                </a:solidFill>
              </a:rPr>
              <a:t>	and romances </a:t>
            </a:r>
            <a:r>
              <a:rPr lang="en-US" sz="2000" dirty="0" smtClean="0">
                <a:solidFill>
                  <a:schemeClr val="bg1"/>
                </a:solidFill>
              </a:rPr>
              <a:t>which we find in Spenser and Sidney, have </a:t>
            </a:r>
            <a:r>
              <a:rPr lang="en-US" sz="2000" dirty="0" smtClean="0">
                <a:solidFill>
                  <a:schemeClr val="bg1"/>
                </a:solidFill>
              </a:rPr>
              <a:t>	completely  disappeared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	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	</a:t>
            </a:r>
            <a:r>
              <a:rPr lang="en-US" sz="2000" dirty="0" smtClean="0">
                <a:solidFill>
                  <a:schemeClr val="bg1"/>
                </a:solidFill>
              </a:rPr>
              <a:t>As </a:t>
            </a:r>
            <a:r>
              <a:rPr lang="en-US" sz="2000" dirty="0" smtClean="0">
                <a:solidFill>
                  <a:schemeClr val="bg1"/>
                </a:solidFill>
              </a:rPr>
              <a:t>there were no fixed literary standards, imitations of </a:t>
            </a:r>
            <a:r>
              <a:rPr lang="en-US" sz="2000" dirty="0" smtClean="0">
                <a:solidFill>
                  <a:schemeClr val="bg1"/>
                </a:solidFill>
              </a:rPr>
              <a:t>	older poets and </a:t>
            </a:r>
            <a:r>
              <a:rPr lang="en-US" sz="2000" dirty="0" smtClean="0">
                <a:solidFill>
                  <a:schemeClr val="bg1"/>
                </a:solidFill>
              </a:rPr>
              <a:t>exaggeration of the ‘metaphysical’ poets </a:t>
            </a:r>
            <a:r>
              <a:rPr lang="en-US" sz="2000" dirty="0" smtClean="0">
                <a:solidFill>
                  <a:schemeClr val="bg1"/>
                </a:solidFill>
              </a:rPr>
              <a:t>	replaced the original, dignified </a:t>
            </a:r>
            <a:r>
              <a:rPr lang="en-US" sz="2000" dirty="0" smtClean="0">
                <a:solidFill>
                  <a:schemeClr val="bg1"/>
                </a:solidFill>
              </a:rPr>
              <a:t>and highly imaginative </a:t>
            </a:r>
            <a:r>
              <a:rPr lang="en-US" sz="2000" dirty="0" smtClean="0">
                <a:solidFill>
                  <a:schemeClr val="bg1"/>
                </a:solidFill>
              </a:rPr>
              <a:t>	compositions of </a:t>
            </a:r>
            <a:r>
              <a:rPr lang="en-US" sz="2000" dirty="0" smtClean="0">
                <a:solidFill>
                  <a:schemeClr val="bg1"/>
                </a:solidFill>
              </a:rPr>
              <a:t>the Elizabethan </a:t>
            </a:r>
            <a:r>
              <a:rPr lang="en-US" sz="2000" dirty="0" smtClean="0">
                <a:solidFill>
                  <a:schemeClr val="bg1"/>
                </a:solidFill>
              </a:rPr>
              <a:t>writers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	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	</a:t>
            </a:r>
            <a:r>
              <a:rPr lang="en-US" sz="2000" dirty="0" smtClean="0">
                <a:solidFill>
                  <a:schemeClr val="bg1"/>
                </a:solidFill>
              </a:rPr>
              <a:t>The </a:t>
            </a:r>
            <a:r>
              <a:rPr lang="en-US" sz="2000" dirty="0" smtClean="0">
                <a:solidFill>
                  <a:schemeClr val="bg1"/>
                </a:solidFill>
              </a:rPr>
              <a:t>literary achievements of this so-called gloomy age are </a:t>
            </a:r>
            <a:r>
              <a:rPr lang="en-US" sz="2000" dirty="0" smtClean="0">
                <a:solidFill>
                  <a:schemeClr val="bg1"/>
                </a:solidFill>
              </a:rPr>
              <a:t>	not </a:t>
            </a:r>
            <a:r>
              <a:rPr lang="en-US" sz="2000" dirty="0" smtClean="0">
                <a:solidFill>
                  <a:schemeClr val="bg1"/>
                </a:solidFill>
              </a:rPr>
              <a:t>of a </a:t>
            </a:r>
            <a:r>
              <a:rPr lang="en-US" sz="2000" dirty="0" smtClean="0">
                <a:solidFill>
                  <a:schemeClr val="bg1"/>
                </a:solidFill>
              </a:rPr>
              <a:t>	high </a:t>
            </a:r>
            <a:r>
              <a:rPr lang="en-US" sz="2000" dirty="0" smtClean="0">
                <a:solidFill>
                  <a:schemeClr val="bg1"/>
                </a:solidFill>
              </a:rPr>
              <a:t>order, but it had the honour of producing one </a:t>
            </a:r>
            <a:r>
              <a:rPr lang="en-US" sz="2000" dirty="0" smtClean="0">
                <a:solidFill>
                  <a:schemeClr val="bg1"/>
                </a:solidFill>
              </a:rPr>
              <a:t>	solitary </a:t>
            </a:r>
            <a:r>
              <a:rPr lang="en-US" sz="2000" dirty="0" smtClean="0">
                <a:solidFill>
                  <a:schemeClr val="bg1"/>
                </a:solidFill>
              </a:rPr>
              <a:t>master </a:t>
            </a:r>
            <a:r>
              <a:rPr lang="en-US" sz="2000" dirty="0" smtClean="0">
                <a:solidFill>
                  <a:schemeClr val="bg1"/>
                </a:solidFill>
              </a:rPr>
              <a:t>	of </a:t>
            </a:r>
            <a:r>
              <a:rPr lang="en-US" sz="2000" dirty="0" smtClean="0">
                <a:solidFill>
                  <a:schemeClr val="bg1"/>
                </a:solidFill>
              </a:rPr>
              <a:t>verse whose work would shed </a:t>
            </a:r>
            <a:r>
              <a:rPr lang="en-US" sz="2000" dirty="0" smtClean="0">
                <a:solidFill>
                  <a:schemeClr val="bg1"/>
                </a:solidFill>
              </a:rPr>
              <a:t>lustre </a:t>
            </a:r>
            <a:r>
              <a:rPr lang="en-US" sz="2000" dirty="0" smtClean="0">
                <a:solidFill>
                  <a:schemeClr val="bg1"/>
                </a:solidFill>
              </a:rPr>
              <a:t>on </a:t>
            </a:r>
            <a:r>
              <a:rPr lang="en-US" sz="2000" dirty="0" smtClean="0">
                <a:solidFill>
                  <a:schemeClr val="bg1"/>
                </a:solidFill>
              </a:rPr>
              <a:t>	any </a:t>
            </a:r>
            <a:r>
              <a:rPr lang="en-US" sz="2000" dirty="0" smtClean="0">
                <a:solidFill>
                  <a:schemeClr val="bg1"/>
                </a:solidFill>
              </a:rPr>
              <a:t>age or </a:t>
            </a:r>
            <a:r>
              <a:rPr lang="en-US" sz="2000" dirty="0" smtClean="0">
                <a:solidFill>
                  <a:schemeClr val="bg1"/>
                </a:solidFill>
              </a:rPr>
              <a:t>people—John Milton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	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	who was the noblest and indomitable representative of the 	Puritan spirit to which he gave a most lofty and enduring 	expression. 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286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The Puritan poetry, also called the Jacobean and Caroline Poetry during the reigns of James I and Charles I respectively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It can </a:t>
            </a: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be divided into three parts –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	1. Poetry </a:t>
            </a: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of the School of Spenser;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	2. Poetry </a:t>
            </a: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of the Metaphysical School;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	3. Poetry </a:t>
            </a: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of the Cavalier Poets.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908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pPr algn="ctr"/>
            <a:r>
              <a:rPr lang="en-US" sz="6600" dirty="0" smtClean="0">
                <a:solidFill>
                  <a:schemeClr val="accent5">
                    <a:lumMod val="50000"/>
                  </a:schemeClr>
                </a:solidFill>
              </a:rPr>
              <a:t>THANKS</a:t>
            </a:r>
            <a:endParaRPr lang="en-US" sz="66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79</TotalTime>
  <Words>90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THE PURITAN AGE  OR  AGE OF MILTON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</dc:creator>
  <cp:lastModifiedBy>MICROSOFT</cp:lastModifiedBy>
  <cp:revision>37</cp:revision>
  <dcterms:created xsi:type="dcterms:W3CDTF">2006-08-16T00:00:00Z</dcterms:created>
  <dcterms:modified xsi:type="dcterms:W3CDTF">2023-01-05T06:53:46Z</dcterms:modified>
</cp:coreProperties>
</file>