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73" r:id="rId3"/>
    <p:sldId id="257" r:id="rId4"/>
    <p:sldId id="265" r:id="rId5"/>
    <p:sldId id="258" r:id="rId6"/>
    <p:sldId id="259" r:id="rId7"/>
    <p:sldId id="260" r:id="rId8"/>
    <p:sldId id="261" r:id="rId9"/>
    <p:sldId id="263" r:id="rId10"/>
    <p:sldId id="264" r:id="rId11"/>
    <p:sldId id="268" r:id="rId12"/>
    <p:sldId id="271" r:id="rId13"/>
    <p:sldId id="267"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72EBAAB-C6A3-4682-983E-8589742F299C}">
          <p14:sldIdLst>
            <p14:sldId id="256"/>
            <p14:sldId id="262"/>
            <p14:sldId id="257"/>
            <p14:sldId id="265"/>
            <p14:sldId id="258"/>
            <p14:sldId id="259"/>
            <p14:sldId id="260"/>
            <p14:sldId id="261"/>
            <p14:sldId id="263"/>
            <p14:sldId id="264"/>
            <p14:sldId id="268"/>
            <p14:sldId id="271"/>
            <p14:sldId id="267"/>
            <p14:sldId id="269"/>
          </p14:sldIdLst>
        </p14:section>
        <p14:section name="Untitled Section" id="{F85B54DC-8E98-4046-809D-F2587A4855E2}">
          <p14:sldIdLst>
            <p14:sldId id="270"/>
            <p14:sldId id="27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D14E3E-6779-4082-BE91-6AE9E1B43A60}" type="datetimeFigureOut">
              <a:rPr lang="en-US" smtClean="0"/>
              <a:pPr/>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75532-77E2-4FAC-935A-B23A3343BE97}"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088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114133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75532-77E2-4FAC-935A-B23A3343BE97}"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163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192875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75532-77E2-4FAC-935A-B23A3343BE97}"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77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103846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84930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358704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56829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75532-77E2-4FAC-935A-B23A3343BE97}" type="slidenum">
              <a:rPr lang="en-US" smtClean="0"/>
              <a:pPr/>
              <a:t>‹#›</a:t>
            </a:fld>
            <a:endParaRPr lang="en-US"/>
          </a:p>
        </p:txBody>
      </p:sp>
    </p:spTree>
    <p:extLst>
      <p:ext uri="{BB962C8B-B14F-4D97-AF65-F5344CB8AC3E}">
        <p14:creationId xmlns:p14="http://schemas.microsoft.com/office/powerpoint/2010/main" xmlns="" val="335612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D14E3E-6779-4082-BE91-6AE9E1B43A60}" type="datetimeFigureOut">
              <a:rPr lang="en-US" smtClean="0"/>
              <a:pPr/>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75532-77E2-4FAC-935A-B23A3343BE97}" type="slidenum">
              <a:rPr lang="en-US" smtClean="0"/>
              <a:pPr/>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3012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D14E3E-6779-4082-BE91-6AE9E1B43A60}" type="datetimeFigureOut">
              <a:rPr lang="en-US" smtClean="0"/>
              <a:pPr/>
              <a:t>09/09/2022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B75532-77E2-4FAC-935A-B23A3343BE97}"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1515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tel:1800%20233%20333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gu-IN"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gu-IN" dirty="0" smtClean="0">
                <a:latin typeface="Arial Unicode MS" panose="020B0604020202020204" pitchFamily="34" charset="-128"/>
                <a:ea typeface="Arial Unicode MS" panose="020B0604020202020204" pitchFamily="34" charset="-128"/>
                <a:cs typeface="Arial Unicode MS" panose="020B0604020202020204" pitchFamily="34" charset="-128"/>
              </a:rPr>
              <a:t>    આત્મહત્યા તરફથી એક આશા તરફ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lstStyle/>
          <a:p>
            <a:pPr algn="just">
              <a:buNone/>
            </a:pPr>
            <a:r>
              <a:rPr lang="gu-IN"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422029" y="2489983"/>
            <a:ext cx="11507374" cy="38545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sz="3600" dirty="0" smtClean="0"/>
              <a:t>આત્મહત્યા નિવારણ દિવસ </a:t>
            </a:r>
          </a:p>
          <a:p>
            <a:pPr algn="ctr"/>
            <a:r>
              <a:rPr lang="gu-IN" sz="3600" dirty="0" smtClean="0"/>
              <a:t>તારીખ- ૧૦/૦૯/૨૦૨૨</a:t>
            </a:r>
          </a:p>
          <a:p>
            <a:pPr algn="ctr"/>
            <a:endParaRPr lang="gu-IN" sz="3200" dirty="0" smtClean="0"/>
          </a:p>
          <a:p>
            <a:pPr algn="ctr"/>
            <a:r>
              <a:rPr lang="gu-IN" sz="3200" dirty="0" smtClean="0"/>
              <a:t>ડો. નીતેશકુમાર એન. પટેલ</a:t>
            </a:r>
          </a:p>
          <a:p>
            <a:pPr algn="ctr"/>
            <a:endParaRPr lang="gu-IN" sz="3200" dirty="0" smtClean="0"/>
          </a:p>
          <a:p>
            <a:pPr algn="ctr"/>
            <a:r>
              <a:rPr lang="gu-IN" sz="3200" dirty="0" smtClean="0"/>
              <a:t>વાય.એસ.આર્ટસ એન્ડ કોમર્સ કોલેજ દેવગઢ બારીઆ</a:t>
            </a:r>
            <a:endParaRPr lang="en-US" sz="3200" dirty="0"/>
          </a:p>
        </p:txBody>
      </p:sp>
    </p:spTree>
    <p:extLst>
      <p:ext uri="{BB962C8B-B14F-4D97-AF65-F5344CB8AC3E}">
        <p14:creationId xmlns:p14="http://schemas.microsoft.com/office/powerpoint/2010/main" xmlns="" val="40280352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ભાગ્યવાદી આત્મહત્યા </a:t>
            </a:r>
            <a:r>
              <a:rPr lang="gu-IN" sz="4000" dirty="0">
                <a:latin typeface="Calibri Light" panose="020F0302020204030204" pitchFamily="34" charset="0"/>
                <a:ea typeface="Arial Unicode MS" panose="020B0604020202020204" pitchFamily="34" charset="-128"/>
                <a:cs typeface="Arial Unicode MS" panose="020B0604020202020204" pitchFamily="34" charset="-128"/>
              </a:rPr>
              <a:t>(</a:t>
            </a:r>
            <a:r>
              <a:rPr lang="en-US" sz="4000" dirty="0">
                <a:latin typeface="Calibri Light" panose="020F0302020204030204" pitchFamily="34" charset="0"/>
                <a:ea typeface="Arial Unicode MS" panose="020B0604020202020204" pitchFamily="34" charset="-128"/>
                <a:cs typeface="Arial Unicode MS" panose="020B0604020202020204" pitchFamily="34" charset="-128"/>
              </a:rPr>
              <a:t>fatalistic suicide</a:t>
            </a:r>
            <a:r>
              <a:rPr lang="gu-IN" sz="4000" dirty="0">
                <a:latin typeface="Calibri Light" panose="020F0302020204030204" pitchFamily="34" charset="0"/>
                <a:ea typeface="Arial Unicode MS" panose="020B0604020202020204" pitchFamily="34" charset="-128"/>
                <a:cs typeface="Arial Unicode MS" panose="020B0604020202020204" pitchFamily="34" charset="-128"/>
              </a:rPr>
              <a:t>)</a:t>
            </a:r>
            <a:endParaRPr lang="en-US" sz="4000" dirty="0">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જે વ્યક્તિઓમાં ભવિષ્ય નિર્દય રીતે રૂંધાઈ ગયાં હોય અને તેઓની ઇચ્છાઓને દમનકારી શિસ્ત દ્વારા હિંસક રીતે ગૂંગળાવી દેવામાં આવી હોય તેવી વ્યક્તિઓ ભાગ્યવાદી આત્મહત્યા કરે તેવી વધુ સંભાવના છે.</a:t>
            </a:r>
          </a:p>
          <a:p>
            <a:pPr algn="just">
              <a:buFont typeface="Wingdings" panose="05000000000000000000" pitchFamily="2" charset="2"/>
              <a:buChar char="v"/>
            </a:pP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 આનું ઉત્કૃષ્ટ ઉદાહરણ ગુલામ છે.</a:t>
            </a:r>
            <a:endParaRPr lang="en-US"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3825181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આત્મહત્યાની ચેતવણી આપતા લક્ષણો</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4881489" y="1758462"/>
            <a:ext cx="6871240" cy="4825218"/>
          </a:xfrm>
          <a:solidFill>
            <a:schemeClr val="accent4">
              <a:lumMod val="60000"/>
              <a:lumOff val="40000"/>
            </a:schemeClr>
          </a:solidFill>
        </p:spPr>
        <p:txBody>
          <a:bodyPr>
            <a:normAutofit/>
          </a:bodyPr>
          <a:lstStyle/>
          <a:p>
            <a:pPr algn="just">
              <a:buFont typeface="Arial" panose="020B0604020202020204" pitchFamily="34" charset="0"/>
              <a:buChar char="•"/>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આત્મહત્યા કરવાની વાતો કરવી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ખોરાક અને ઊંઘમાં સમસ્યા હોવી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વર્તનમાં તીવ્ર ફેરફાર થવા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પોતાના કાર્યોમાં રસ ઊડી જવો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મિત્રો અને સામાજિક પ્રવૃત્તિઓથી અળગા રહેવું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બિનજરૂરી જોખમો લેવા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પોતાના વ્યક્તિગત દેખાવમાંથી રસ ઊડી જવો</a:t>
            </a:r>
          </a:p>
          <a:p>
            <a:pPr algn="just">
              <a:buFont typeface="Arial" panose="020B0604020202020204" pitchFamily="34" charset="0"/>
              <a:buChar char="•"/>
            </a:pP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 આલ્કોહોલ અને ડ્રગ્સના ઉપયોગમાં વધારો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8459" y="2918010"/>
            <a:ext cx="1877800" cy="1640542"/>
          </a:xfrm>
          <a:prstGeom prst="rect">
            <a:avLst/>
          </a:prstGeom>
        </p:spPr>
      </p:pic>
    </p:spTree>
    <p:extLst>
      <p:ext uri="{BB962C8B-B14F-4D97-AF65-F5344CB8AC3E}">
        <p14:creationId xmlns:p14="http://schemas.microsoft.com/office/powerpoint/2010/main" xmlns="" val="41651578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 નિવારણના ઉપાયો</a:t>
            </a:r>
            <a:endParaRPr lang="en-US" dirty="0"/>
          </a:p>
        </p:txBody>
      </p:sp>
      <p:sp>
        <p:nvSpPr>
          <p:cNvPr id="3" name="Content Placeholder 2"/>
          <p:cNvSpPr>
            <a:spLocks noGrp="1"/>
          </p:cNvSpPr>
          <p:nvPr>
            <p:ph idx="1"/>
          </p:nvPr>
        </p:nvSpPr>
        <p:spPr>
          <a:xfrm>
            <a:off x="5647765" y="1688123"/>
            <a:ext cx="6104964" cy="4742261"/>
          </a:xfrm>
          <a:solidFill>
            <a:schemeClr val="accent6">
              <a:lumMod val="40000"/>
              <a:lumOff val="60000"/>
            </a:schemeClr>
          </a:solidFill>
        </p:spPr>
        <p:txBody>
          <a:bodyPr>
            <a:normAutofit/>
          </a:bodyPr>
          <a:lstStyle/>
          <a:p>
            <a:pPr algn="just">
              <a:buFont typeface="Arial" panose="020B0604020202020204" pitchFamily="34" charset="0"/>
              <a:buChar char="•"/>
            </a:pPr>
            <a:r>
              <a:rPr lang="gu-IN" sz="2000" dirty="0"/>
              <a:t> </a:t>
            </a: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સપોર્ટ નેટવર્ક સ્થાપિત કરો, નજીકના લોકો સાથે વાતચીત કરો</a:t>
            </a:r>
          </a:p>
          <a:p>
            <a:pPr algn="just">
              <a:buFont typeface="Arial" panose="020B0604020202020204" pitchFamily="34" charset="0"/>
              <a:buChar char="•"/>
            </a:pP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પરિવાર</a:t>
            </a:r>
            <a:r>
              <a:rPr lang="en-US"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સાથે સમય વિતાવો</a:t>
            </a:r>
          </a:p>
          <a:p>
            <a:pPr algn="just">
              <a:buFont typeface="Arial" panose="020B0604020202020204" pitchFamily="34" charset="0"/>
              <a:buChar char="•"/>
            </a:pP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મિત્રો સાથે સમસ્યાઓ વહેંચો</a:t>
            </a:r>
          </a:p>
          <a:p>
            <a:pPr algn="just">
              <a:buFont typeface="Arial" panose="020B0604020202020204" pitchFamily="34" charset="0"/>
              <a:buChar char="•"/>
            </a:pP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જરૂરી લાગે ત્યારે સમયસર સારવાર લો</a:t>
            </a:r>
          </a:p>
          <a:p>
            <a:pPr lvl="0" algn="just">
              <a:buFont typeface="Arial" panose="020B0604020202020204" pitchFamily="34" charset="0"/>
              <a:buChar char="•"/>
            </a:pP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સંગીત સાંભળો</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lvl="0" algn="just">
              <a:buFont typeface="Arial" panose="020B0604020202020204" pitchFamily="34" charset="0"/>
              <a:buChar char="•"/>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ખેલકૂદની પ્રવૃત્તિઓમાં ભાગ લો</a:t>
            </a:r>
          </a:p>
          <a:p>
            <a:pPr lvl="0" algn="just">
              <a:buFont typeface="Arial" panose="020B0604020202020204" pitchFamily="34" charset="0"/>
              <a:buChar char="•"/>
            </a:pPr>
            <a:r>
              <a:rPr lang="gu-IN" sz="3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હરવા ફરવા જાઓ </a:t>
            </a:r>
            <a:endParaRPr lang="en-US" sz="20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5011" y="2823883"/>
            <a:ext cx="1958483" cy="1846424"/>
          </a:xfrm>
          <a:prstGeom prst="rect">
            <a:avLst/>
          </a:prstGeom>
        </p:spPr>
      </p:pic>
    </p:spTree>
    <p:extLst>
      <p:ext uri="{BB962C8B-B14F-4D97-AF65-F5344CB8AC3E}">
        <p14:creationId xmlns:p14="http://schemas.microsoft.com/office/powerpoint/2010/main" xmlns="" val="1617430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Suicide Prevention Day (WSPD)</a:t>
            </a:r>
          </a:p>
        </p:txBody>
      </p:sp>
      <p:sp>
        <p:nvSpPr>
          <p:cNvPr id="3" name="Content Placeholder 2"/>
          <p:cNvSpPr>
            <a:spLocks noGrp="1"/>
          </p:cNvSpPr>
          <p:nvPr>
            <p:ph idx="1"/>
          </p:nvPr>
        </p:nvSpPr>
        <p:spPr>
          <a:xfrm>
            <a:off x="5903259" y="2286000"/>
            <a:ext cx="5943600" cy="4023360"/>
          </a:xfrm>
        </p:spPr>
        <p:txBody>
          <a:bodyPr>
            <a:normAutofit lnSpcReduction="10000"/>
          </a:bodyPr>
          <a:lstStyle/>
          <a:p>
            <a:pPr marL="0" indent="0" algn="just">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v"/>
            </a:pP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દર વર્ષે ૧૦ સપ્ટેમ્બરના રોજ </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World Suicide Prevention Day</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(વિશ્વ આત્મહત્યા નિવારણ દિવસ) ઉજવવામાં આવે છે.</a:t>
            </a:r>
          </a:p>
          <a:p>
            <a:pPr algn="just">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આ દિવસ ઉજવવાનો મુખ્ય ઉદ્દેશ વૈશ્વિક સ્તરે આત્મહત્યા નિવારણ અંગે જાગૃતિ લાવવાનો છે</a:t>
            </a: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5694" y="3181050"/>
            <a:ext cx="2027444" cy="1794362"/>
          </a:xfrm>
          <a:prstGeom prst="rect">
            <a:avLst/>
          </a:prstGeom>
        </p:spPr>
      </p:pic>
    </p:spTree>
    <p:extLst>
      <p:ext uri="{BB962C8B-B14F-4D97-AF65-F5344CB8AC3E}">
        <p14:creationId xmlns:p14="http://schemas.microsoft.com/office/powerpoint/2010/main" xmlns="" val="16293904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 નિવારણ કેન્દ્રો</a:t>
            </a:r>
            <a:endParaRPr lang="en-US" dirty="0"/>
          </a:p>
        </p:txBody>
      </p:sp>
      <p:sp>
        <p:nvSpPr>
          <p:cNvPr id="3" name="Content Placeholder 2"/>
          <p:cNvSpPr>
            <a:spLocks noGrp="1"/>
          </p:cNvSpPr>
          <p:nvPr>
            <p:ph idx="1"/>
          </p:nvPr>
        </p:nvSpPr>
        <p:spPr>
          <a:xfrm>
            <a:off x="6804212" y="2353235"/>
            <a:ext cx="4760258" cy="4023360"/>
          </a:xfrm>
        </p:spPr>
        <p:txBody>
          <a:bodyPr>
            <a:normAutofit/>
          </a:bodyPr>
          <a:lstStyle/>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(1.)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જીવન</a:t>
            </a:r>
            <a:r>
              <a:rPr lang="gu-IN"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આસ્થા</a:t>
            </a:r>
            <a:r>
              <a:rPr lang="gu-IN"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હેલ્પલાઇન</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1800</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 </a:t>
            </a:r>
            <a:r>
              <a:rPr lang="en-US" sz="32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233</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 </a:t>
            </a:r>
            <a:r>
              <a:rPr lang="en-US" sz="32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3330</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24x7 </a:t>
            </a:r>
            <a:b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ગાંધીનગર</a:t>
            </a:r>
            <a:endParaRPr lang="gu-IN"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gu-IN"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સાથ આત્મહત્યા નિવારણ કેન્દ્ર</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2800" dirty="0" smtClean="0">
                <a:latin typeface="Arial Unicode MS" panose="020B0604020202020204" pitchFamily="34" charset="-128"/>
                <a:ea typeface="Arial Unicode MS" panose="020B0604020202020204" pitchFamily="34" charset="-128"/>
                <a:cs typeface="Arial Unicode MS" panose="020B0604020202020204" pitchFamily="34" charset="-128"/>
              </a:rPr>
              <a:t>અમદાવાદ</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9482" y="3213846"/>
            <a:ext cx="1743330" cy="1492624"/>
          </a:xfrm>
          <a:prstGeom prst="rect">
            <a:avLst/>
          </a:prstGeom>
        </p:spPr>
      </p:pic>
    </p:spTree>
    <p:extLst>
      <p:ext uri="{BB962C8B-B14F-4D97-AF65-F5344CB8AC3E}">
        <p14:creationId xmlns:p14="http://schemas.microsoft.com/office/powerpoint/2010/main" xmlns="" val="37548981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ઘર આંગણે ગંગા</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Content Placeholder 6">
            <a:extLst>
              <a:ext uri="{FF2B5EF4-FFF2-40B4-BE49-F238E27FC236}">
                <a16:creationId xmlns:a16="http://schemas.microsoft.com/office/drawing/2014/main" xmlns="" id="{50BD0C5D-5B3E-4E10-B430-37036144D7C7}"/>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23938" y="2704566"/>
            <a:ext cx="4754562" cy="3185592"/>
          </a:xfrm>
        </p:spPr>
      </p:pic>
      <p:sp>
        <p:nvSpPr>
          <p:cNvPr id="11" name="Content Placeholder 10">
            <a:extLst>
              <a:ext uri="{FF2B5EF4-FFF2-40B4-BE49-F238E27FC236}">
                <a16:creationId xmlns:a16="http://schemas.microsoft.com/office/drawing/2014/main" xmlns="" id="{2C4E7C99-38BA-45B0-81BD-7996537D1E35}"/>
              </a:ext>
            </a:extLst>
          </p:cNvPr>
          <p:cNvSpPr>
            <a:spLocks noGrp="1"/>
          </p:cNvSpPr>
          <p:nvPr>
            <p:ph sz="half" idx="2"/>
          </p:nvPr>
        </p:nvSpPr>
        <p:spPr>
          <a:xfrm>
            <a:off x="6608190" y="2286000"/>
            <a:ext cx="4136010" cy="4023360"/>
          </a:xfrm>
          <a:solidFill>
            <a:schemeClr val="accent6">
              <a:lumMod val="20000"/>
              <a:lumOff val="80000"/>
            </a:schemeClr>
          </a:solidFill>
        </p:spPr>
        <p:txBody>
          <a:bodyPr anchor="ctr"/>
          <a:lstStyle/>
          <a:p>
            <a:pPr>
              <a:buFont typeface="Wingdings" panose="05000000000000000000" pitchFamily="2" charset="2"/>
              <a:buChar char="v"/>
            </a:pPr>
            <a:endParaRPr lang="en-IN" dirty="0"/>
          </a:p>
          <a:p>
            <a:pPr>
              <a:lnSpc>
                <a:spcPct val="100000"/>
              </a:lnSpc>
              <a:buFont typeface="Wingdings" panose="05000000000000000000" pitchFamily="2" charset="2"/>
              <a:buChar char="v"/>
            </a:pPr>
            <a:r>
              <a:rPr lang="gu-IN" dirty="0"/>
              <a:t> </a:t>
            </a:r>
            <a:r>
              <a:rPr lang="gu-IN" sz="2800" dirty="0" smtClean="0"/>
              <a:t>વાય.એસ.આર્ટસ અને કે.એસ.શાહ કોમર્સ કોલેજ દેવગઢ બારીઆ</a:t>
            </a:r>
            <a:endParaRPr lang="gu-IN" sz="2400" dirty="0"/>
          </a:p>
          <a:p>
            <a:pPr marL="0" indent="0">
              <a:lnSpc>
                <a:spcPct val="100000"/>
              </a:lnSpc>
              <a:buNone/>
            </a:pPr>
            <a:endParaRPr lang="gu-IN" sz="2400" dirty="0"/>
          </a:p>
          <a:p>
            <a:pPr>
              <a:lnSpc>
                <a:spcPct val="100000"/>
              </a:lnSpc>
              <a:buFont typeface="Wingdings" panose="05000000000000000000" pitchFamily="2" charset="2"/>
              <a:buChar char="v"/>
            </a:pPr>
            <a:r>
              <a:rPr lang="gu-IN" sz="2800" dirty="0"/>
              <a:t>મનોવિજ્ઞાન વિભાગ </a:t>
            </a:r>
            <a:endParaRPr lang="en-IN" sz="2800" dirty="0"/>
          </a:p>
        </p:txBody>
      </p:sp>
    </p:spTree>
    <p:extLst>
      <p:ext uri="{BB962C8B-B14F-4D97-AF65-F5344CB8AC3E}">
        <p14:creationId xmlns:p14="http://schemas.microsoft.com/office/powerpoint/2010/main" xmlns="" val="39114400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72706" y="2286000"/>
            <a:ext cx="4022725" cy="4022725"/>
          </a:xfrm>
        </p:spPr>
      </p:pic>
    </p:spTree>
    <p:extLst>
      <p:ext uri="{BB962C8B-B14F-4D97-AF65-F5344CB8AC3E}">
        <p14:creationId xmlns:p14="http://schemas.microsoft.com/office/powerpoint/2010/main" xmlns="" val="40934101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આત્મહત્યાનો અર્થ</a:t>
            </a:r>
            <a:endParaRPr lang="en-US" dirty="0"/>
          </a:p>
        </p:txBody>
      </p:sp>
      <p:sp>
        <p:nvSpPr>
          <p:cNvPr id="3" name="Content Placeholder 2"/>
          <p:cNvSpPr>
            <a:spLocks noGrp="1"/>
          </p:cNvSpPr>
          <p:nvPr>
            <p:ph idx="1"/>
          </p:nvPr>
        </p:nvSpPr>
        <p:spPr>
          <a:xfrm>
            <a:off x="1024128" y="2286000"/>
            <a:ext cx="10750530" cy="4023360"/>
          </a:xfrm>
          <a:solidFill>
            <a:schemeClr val="accent6"/>
          </a:solidFill>
        </p:spPr>
        <p:txBody>
          <a:bodyPr/>
          <a:lstStyle/>
          <a:p>
            <a:endParaRPr lang="gu-IN" sz="2800" dirty="0" smtClean="0"/>
          </a:p>
          <a:p>
            <a:r>
              <a:rPr lang="gu-IN" sz="2800" dirty="0" smtClean="0"/>
              <a:t>૧.આત્મહત્યા સંસ્કૃત શબ્દ (નાશ) નો બનેલો </a:t>
            </a:r>
            <a:r>
              <a:rPr lang="gu-IN" sz="2800" dirty="0" smtClean="0"/>
              <a:t>આત્મન(પોતે) +  હત્યા </a:t>
            </a:r>
            <a:r>
              <a:rPr lang="gu-IN" sz="2800" dirty="0" smtClean="0"/>
              <a:t>છે.</a:t>
            </a:r>
          </a:p>
          <a:p>
            <a:r>
              <a:rPr lang="gu-IN" sz="2800" dirty="0" smtClean="0"/>
              <a:t>૨. આત્મહત્યા માટે અંગ્રેજી શબ્દ sucied વપરાય છે. જે મૂળ શબ્દ લેટીન     ભાષાના </a:t>
            </a:r>
            <a:r>
              <a:rPr lang="en-US" sz="2800" dirty="0" smtClean="0"/>
              <a:t>SUCIEDIAM </a:t>
            </a:r>
            <a:r>
              <a:rPr lang="gu-IN" sz="2800" dirty="0" smtClean="0"/>
              <a:t>પરથી </a:t>
            </a:r>
          </a:p>
          <a:p>
            <a:r>
              <a:rPr lang="gu-IN" sz="2800" dirty="0" smtClean="0"/>
              <a:t>ઉતરી આવેલ છે.</a:t>
            </a:r>
          </a:p>
          <a:p>
            <a:r>
              <a:rPr lang="gu-IN" sz="2800" dirty="0" smtClean="0"/>
              <a:t>૩. આત્મહત્યા એટલે જાણપૂર્વક ઈરાદા પૂર્વક પોતાનો જીવ લેવો.</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આત્મહત્યાના દર</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solidFill>
            <a:schemeClr val="bg2"/>
          </a:solidFill>
        </p:spPr>
        <p:txBody>
          <a:bodyPr>
            <a:normAutofit/>
          </a:bodyPr>
          <a:lstStyle/>
          <a:p>
            <a:pPr algn="just">
              <a:buFont typeface="Wingdings" panose="05000000000000000000" pitchFamily="2" charset="2"/>
              <a:buChar char="v"/>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દર વર્ષે ૭ લાખ લોકો આત્મહત્યાને લીધે મૃત્યુ પામે છે, જે દર ૪૦ સેકન્ડે એક વ્યક્તિના મૃત્યુનો નિર્દેશ કરે છે.</a:t>
            </a:r>
          </a:p>
          <a:p>
            <a:pPr algn="just">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૨૦૧૯ના એક આંકડા અનુસાર ૧૫ થી ૨૯ વર્ષના વ્યક્તિઓમાં આત્મહત્યા એ મૃત્યુનું ચોથું મુખ્ય કારણ છે.</a:t>
            </a:r>
          </a:p>
          <a:p>
            <a:pPr algn="just">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૨૦૧૯માં આત્મહત્યા એ વૈશ્વિક સ્તરે મૃત્યુનું ૧૭મું મુખ્ય કારણ હતું.</a:t>
            </a:r>
          </a:p>
          <a:p>
            <a:pPr algn="just">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ઘણાંય લોકો આત્મહત્યાના પ્રયાસો કરે છે, જે નિષ્ફળ જાય છે.</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32060188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આત્મહત્યાના કારણો</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024128" y="2286000"/>
            <a:ext cx="10666124" cy="4023360"/>
          </a:xfrm>
          <a:solidFill>
            <a:schemeClr val="accent3">
              <a:lumMod val="60000"/>
              <a:lumOff val="40000"/>
            </a:schemeClr>
          </a:solidFill>
        </p:spPr>
        <p:txBody>
          <a:bodyPr>
            <a:normAutofit/>
          </a:bodyPr>
          <a:lstStyle/>
          <a:p>
            <a:pPr>
              <a:buFont typeface="Wingdings" panose="05000000000000000000" pitchFamily="2" charset="2"/>
              <a:buChar char="v"/>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નાસીપાસ થવું અને હતાશા (ડિપ્રેશન)</a:t>
            </a:r>
          </a:p>
          <a:p>
            <a:pPr>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પાગલપન</a:t>
            </a:r>
          </a:p>
          <a:p>
            <a:pPr>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અવગણના (માણસને એમ લાગતું હોય કે કોઈ તેની તરફ ધ્યાન નથી આપતું)</a:t>
            </a:r>
          </a:p>
          <a:p>
            <a:pPr>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વિવશતા (સમસ્યાઓનો સામનો ન કરી શકવો)</a:t>
            </a:r>
          </a:p>
          <a:p>
            <a:pPr>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નિકટના સંબંધીઓએ આત્મહત્યા કરી હોય તે માટે</a:t>
            </a:r>
          </a:p>
          <a:p>
            <a:pPr>
              <a:buFont typeface="Wingdings" panose="05000000000000000000" pitchFamily="2" charset="2"/>
              <a:buChar char="v"/>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શરાબ અથવા કેફી દ્રવ્યોની લત</a:t>
            </a:r>
          </a:p>
        </p:txBody>
      </p:sp>
    </p:spTree>
    <p:extLst>
      <p:ext uri="{BB962C8B-B14F-4D97-AF65-F5344CB8AC3E}">
        <p14:creationId xmlns:p14="http://schemas.microsoft.com/office/powerpoint/2010/main" xmlns="" val="7511799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 કરવાની પદ્ધતિઓ</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solidFill>
            <a:schemeClr val="bg1">
              <a:lumMod val="65000"/>
            </a:schemeClr>
          </a:solidFill>
        </p:spPr>
        <p:txBody>
          <a:bodyPr/>
          <a:lstStyle/>
          <a:p>
            <a:pPr algn="just">
              <a:buFont typeface="Wingdings" panose="05000000000000000000" pitchFamily="2" charset="2"/>
              <a:buChar char="v"/>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ઝેરી પદાર્થોનો ઉપયોગ</a:t>
            </a:r>
          </a:p>
          <a:p>
            <a:pPr algn="just">
              <a:buFont typeface="Wingdings" panose="05000000000000000000" pitchFamily="2" charset="2"/>
              <a:buChar char="v"/>
            </a:pP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 પોતાની જાતને સળગાવી દેવું</a:t>
            </a:r>
          </a:p>
          <a:p>
            <a:pPr algn="just">
              <a:buFont typeface="Wingdings" panose="05000000000000000000" pitchFamily="2" charset="2"/>
              <a:buChar char="v"/>
            </a:pP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 ગળે ફાંસો ખાવો</a:t>
            </a:r>
          </a:p>
          <a:p>
            <a:pPr algn="just">
              <a:buFont typeface="Wingdings" panose="05000000000000000000" pitchFamily="2" charset="2"/>
              <a:buChar char="v"/>
            </a:pP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 ઊંચાઈવાળી જગ્યાએથી કૂદી પડવું</a:t>
            </a:r>
            <a:endParaRPr lang="en-IN" sz="4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v"/>
            </a:pPr>
            <a:r>
              <a:rPr lang="en-IN" sz="4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4000" dirty="0">
                <a:latin typeface="Arial Unicode MS" panose="020B0604020202020204" pitchFamily="34" charset="-128"/>
                <a:ea typeface="Arial Unicode MS" panose="020B0604020202020204" pitchFamily="34" charset="-128"/>
                <a:cs typeface="Arial Unicode MS" panose="020B0604020202020204" pitchFamily="34" charset="-128"/>
              </a:rPr>
              <a:t>ટ્રેનની સામે કૂદી જવું </a:t>
            </a:r>
          </a:p>
        </p:txBody>
      </p:sp>
    </p:spTree>
    <p:extLst>
      <p:ext uri="{BB962C8B-B14F-4D97-AF65-F5344CB8AC3E}">
        <p14:creationId xmlns:p14="http://schemas.microsoft.com/office/powerpoint/2010/main" xmlns="" val="3168175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આત્મહત્યાના પ્રકારો</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solidFill>
            <a:srgbClr val="C00000"/>
          </a:solidFill>
        </p:spPr>
        <p:txBody>
          <a:bodyPr>
            <a:normAutofit lnSpcReduction="10000"/>
          </a:bodyPr>
          <a:lstStyle/>
          <a:p>
            <a:pPr algn="just">
              <a:buFont typeface="Wingdings" panose="05000000000000000000" pitchFamily="2" charset="2"/>
              <a:buChar char="v"/>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દુર્ખિમના આત્મહત્યાના સિદ્ધાંતને અનુલક્ષીને રિટ્ઝર અને ગુડમેન આત્મહત્યાના ચાર પ્રકાર પાડે છે:</a:t>
            </a:r>
          </a:p>
          <a:p>
            <a:pPr marL="0" indent="0" algn="just">
              <a:buNone/>
            </a:pPr>
            <a:endParaRPr lang="gu-IN"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buFont typeface="+mj-lt"/>
              <a:buAutoNum type="arabicPeriod"/>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 અહંવાદી આત્મહત્યા</a:t>
            </a:r>
          </a:p>
          <a:p>
            <a:pPr marL="457200" indent="-457200" algn="just">
              <a:buFont typeface="+mj-lt"/>
              <a:buAutoNum type="arabicPeriod"/>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પરાર્થવાદી આત્મહત્યા</a:t>
            </a:r>
          </a:p>
          <a:p>
            <a:pPr marL="457200" indent="-457200" algn="just">
              <a:buFont typeface="+mj-lt"/>
              <a:buAutoNum type="arabicPeriod"/>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એનોમિક આત્મહત્યા </a:t>
            </a:r>
          </a:p>
          <a:p>
            <a:pPr marL="457200" indent="-457200" algn="just">
              <a:buFont typeface="+mj-lt"/>
              <a:buAutoNum type="arabicPeriod"/>
            </a:pP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ભાગ્યવાદી આત્મહત્યા</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5117387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અહંવાદી આત્મહત્યા </a:t>
            </a:r>
            <a:r>
              <a:rPr lang="gu-IN" sz="4400" dirty="0">
                <a:latin typeface="Calibri Light" panose="020F0302020204030204" pitchFamily="34" charset="0"/>
                <a:ea typeface="Arial Unicode MS" panose="020B0604020202020204" pitchFamily="34" charset="-128"/>
                <a:cs typeface="Arial Unicode MS" panose="020B0604020202020204" pitchFamily="34" charset="-128"/>
              </a:rPr>
              <a:t>(</a:t>
            </a:r>
            <a:r>
              <a:rPr lang="en-US" sz="4400" dirty="0">
                <a:latin typeface="Calibri Light" panose="020F0302020204030204" pitchFamily="34" charset="0"/>
                <a:ea typeface="Arial Unicode MS" panose="020B0604020202020204" pitchFamily="34" charset="-128"/>
                <a:cs typeface="Arial Unicode MS" panose="020B0604020202020204" pitchFamily="34" charset="-128"/>
              </a:rPr>
              <a:t>Egoistic suicide</a:t>
            </a:r>
            <a:r>
              <a:rPr lang="gu-IN" sz="4400" dirty="0">
                <a:latin typeface="Calibri Light" panose="020F0302020204030204" pitchFamily="34" charset="0"/>
                <a:ea typeface="Arial Unicode MS" panose="020B0604020202020204" pitchFamily="34" charset="-128"/>
                <a:cs typeface="Arial Unicode MS" panose="020B0604020202020204" pitchFamily="34" charset="-128"/>
              </a:rPr>
              <a:t>)</a:t>
            </a:r>
            <a:endParaRPr lang="en-US" sz="4400" dirty="0">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024128" y="2286000"/>
            <a:ext cx="10722395" cy="4023360"/>
          </a:xfrm>
          <a:solidFill>
            <a:schemeClr val="accent5">
              <a:lumMod val="60000"/>
              <a:lumOff val="40000"/>
            </a:schemeClr>
          </a:solidFill>
        </p:spPr>
        <p:txBody>
          <a:bodyPr/>
          <a:lstStyle/>
          <a:p>
            <a:pPr algn="just">
              <a:buFont typeface="Wingdings" panose="05000000000000000000" pitchFamily="2" charset="2"/>
              <a:buChar char="v"/>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અહંવાદ એટલે દરેક બાબતને પોતાના અંગત હિતોના સંદર્ભમાં મૂલવવાની વ્યક્તિની ટેવ કે વલણ. અહંવાદ સ્વાર્થીપણું સૂચવે છે.</a:t>
            </a:r>
          </a:p>
          <a:p>
            <a:pPr algn="just">
              <a:buNone/>
            </a:pPr>
            <a:endParaRPr lang="gu-IN" sz="3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None/>
            </a:pPr>
            <a:r>
              <a:rPr lang="gu-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200" dirty="0" smtClean="0">
                <a:latin typeface="Arial Unicode MS" panose="020B0604020202020204" pitchFamily="34" charset="-128"/>
                <a:ea typeface="Arial Unicode MS" panose="020B0604020202020204" pitchFamily="34" charset="-128"/>
                <a:cs typeface="Arial Unicode MS" panose="020B0604020202020204" pitchFamily="34" charset="-128"/>
              </a:rPr>
              <a:t>અહંવાદી </a:t>
            </a:r>
            <a:r>
              <a:rPr lang="gu-IN" sz="3200" dirty="0">
                <a:latin typeface="Arial Unicode MS" panose="020B0604020202020204" pitchFamily="34" charset="-128"/>
                <a:ea typeface="Arial Unicode MS" panose="020B0604020202020204" pitchFamily="34" charset="-128"/>
                <a:cs typeface="Arial Unicode MS" panose="020B0604020202020204" pitchFamily="34" charset="-128"/>
              </a:rPr>
              <a:t>આપઘાતમાં વ્યક્તિને જ્યારે એમ લાગે છે કે મારી ઉપેક્ષા થાય છે ત્યારે તેનું હૃદય સંતાપ અનુભવે છે અને વ્યક્તિ અહમના કોચલામાં બંધાઈ જાય છે. પરિણામે વ્યક્તિ પોતાની જાતને સામાજિક જીવનથી અલગ પાડી દે છે.</a:t>
            </a:r>
          </a:p>
        </p:txBody>
      </p:sp>
    </p:spTree>
    <p:extLst>
      <p:ext uri="{BB962C8B-B14F-4D97-AF65-F5344CB8AC3E}">
        <p14:creationId xmlns:p14="http://schemas.microsoft.com/office/powerpoint/2010/main" xmlns="" val="20183098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412906" cy="1499616"/>
          </a:xfrm>
          <a:solidFill>
            <a:schemeClr val="accent3"/>
          </a:solidFill>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પરાર્થવાદી આત્મહત્યા </a:t>
            </a:r>
            <a:r>
              <a:rPr lang="en-US" sz="4000" dirty="0">
                <a:latin typeface="Calibri Light" panose="020F0302020204030204" pitchFamily="34" charset="0"/>
              </a:rPr>
              <a:t>(Altruistic suicide)</a:t>
            </a:r>
          </a:p>
        </p:txBody>
      </p:sp>
      <p:sp>
        <p:nvSpPr>
          <p:cNvPr id="3" name="Content Placeholder 2"/>
          <p:cNvSpPr>
            <a:spLocks noGrp="1"/>
          </p:cNvSpPr>
          <p:nvPr>
            <p:ph idx="1"/>
          </p:nvPr>
        </p:nvSpPr>
        <p:spPr>
          <a:solidFill>
            <a:schemeClr val="accent2">
              <a:lumMod val="60000"/>
              <a:lumOff val="40000"/>
            </a:schemeClr>
          </a:solidFill>
        </p:spPr>
        <p:txBody>
          <a:bodyPr/>
          <a:lstStyle/>
          <a:p>
            <a:pPr>
              <a:buFont typeface="Wingdings" panose="05000000000000000000" pitchFamily="2" charset="2"/>
              <a:buChar char="v"/>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2800" dirty="0">
                <a:latin typeface="Arial Unicode MS" panose="020B0604020202020204" pitchFamily="34" charset="-128"/>
                <a:ea typeface="Arial Unicode MS" panose="020B0604020202020204" pitchFamily="34" charset="-128"/>
                <a:cs typeface="Arial Unicode MS" panose="020B0604020202020204" pitchFamily="34" charset="-128"/>
              </a:rPr>
              <a:t>વ્યક્તિ જ્યારે પોતાના સમાજ ખાતર પોતાનો જીવ આપી દે છે ત્યારે આવી આત્મહત્યાને પરાર્થવાદી આત્મહત્યા કહે છે.</a:t>
            </a:r>
          </a:p>
          <a:p>
            <a:pPr>
              <a:buNone/>
            </a:pPr>
            <a:endParaRPr lang="gu-IN"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v"/>
            </a:pPr>
            <a:r>
              <a:rPr lang="gu-IN" sz="2800" dirty="0" smtClean="0">
                <a:latin typeface="Arial Unicode MS" panose="020B0604020202020204" pitchFamily="34" charset="-128"/>
                <a:ea typeface="Arial Unicode MS" panose="020B0604020202020204" pitchFamily="34" charset="-128"/>
                <a:cs typeface="Arial Unicode MS" panose="020B0604020202020204" pitchFamily="34" charset="-128"/>
              </a:rPr>
              <a:t>રિટ્ઝર અને ગુડમેને નોંધ્યું છે કે ભૂતકાળમાં ગુયાનામાં જિમ જોન્સ નામના એક પાદરીના માનમાં તેના ચુસ્ત અનુયાયીઓએ સામૂહિક આત્મહત્યા કરી હતી.</a:t>
            </a:r>
            <a:endParaRPr lang="gu-IN"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949363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Arial Unicode MS" panose="020B0604020202020204" pitchFamily="34" charset="-128"/>
                <a:ea typeface="Arial Unicode MS" panose="020B0604020202020204" pitchFamily="34" charset="-128"/>
                <a:cs typeface="Arial Unicode MS" panose="020B0604020202020204" pitchFamily="34" charset="-128"/>
              </a:rPr>
              <a:t>એનોમિક આત્મહત્યા</a:t>
            </a:r>
            <a:r>
              <a:rPr lang="gu-IN" dirty="0"/>
              <a:t> </a:t>
            </a:r>
            <a:r>
              <a:rPr lang="gu-IN" sz="4000" dirty="0">
                <a:latin typeface="Calibri Light" panose="020F0302020204030204" pitchFamily="34" charset="0"/>
              </a:rPr>
              <a:t>(</a:t>
            </a:r>
            <a:r>
              <a:rPr lang="en-US" sz="4000" dirty="0">
                <a:latin typeface="Calibri Light" panose="020F0302020204030204" pitchFamily="34" charset="0"/>
              </a:rPr>
              <a:t>anomic suicide</a:t>
            </a:r>
            <a:r>
              <a:rPr lang="gu-IN" sz="4000" dirty="0">
                <a:latin typeface="Calibri Light" panose="020F0302020204030204" pitchFamily="34" charset="0"/>
              </a:rPr>
              <a:t>)</a:t>
            </a:r>
            <a:endParaRPr lang="en-US" sz="4000" dirty="0">
              <a:latin typeface="Calibri Light" panose="020F0302020204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gu-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gu-IN" sz="3600" dirty="0">
                <a:latin typeface="Arial Unicode MS" panose="020B0604020202020204" pitchFamily="34" charset="-128"/>
                <a:ea typeface="Arial Unicode MS" panose="020B0604020202020204" pitchFamily="34" charset="-128"/>
                <a:cs typeface="Arial Unicode MS" panose="020B0604020202020204" pitchFamily="34" charset="-128"/>
              </a:rPr>
              <a:t>સમાજના નિયમનતંત્રમાં ભંગાણની સ્થિતિને એનોમી કહેવાય. સમાજનું નિયમનતંત્ર ભાંગી પડે ત્યારે એનોમિક આત્મહત્યાની ઘટનાઓ બનવાની સંભાવના રહેલી છે.</a:t>
            </a:r>
          </a:p>
          <a:p>
            <a:pPr>
              <a:buFont typeface="Wingdings" panose="05000000000000000000" pitchFamily="2" charset="2"/>
              <a:buChar char="v"/>
            </a:pPr>
            <a:r>
              <a:rPr lang="gu-IN" sz="3600" dirty="0">
                <a:latin typeface="Arial Unicode MS" panose="020B0604020202020204" pitchFamily="34" charset="-128"/>
                <a:ea typeface="Arial Unicode MS" panose="020B0604020202020204" pitchFamily="34" charset="-128"/>
                <a:cs typeface="Arial Unicode MS" panose="020B0604020202020204" pitchFamily="34" charset="-128"/>
              </a:rPr>
              <a:t> સામાજિક ભંગાણનું સ્વરૂપ હકારાત્મક કે નકારાત્મક હોઈ શકે. દા.ત. આર્થિક ક્ષેત્રમાં અચાનક તેજી હકારાત્મક ભંગાણ છે અને આર્થિક મંદી નકારાત્મક ભંગાણ છે.</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30979616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TM02900720[[fn=Integral]]</Template>
  <TotalTime>668</TotalTime>
  <Words>605</Words>
  <Application>Microsoft Office PowerPoint</Application>
  <PresentationFormat>Custom</PresentationFormat>
  <Paragraphs>86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Integral</vt:lpstr>
      <vt:lpstr>     આત્મહત્યા તરફથી એક આશા તરફ </vt:lpstr>
      <vt:lpstr>આત્મહત્યાનો અર્થ</vt:lpstr>
      <vt:lpstr>આત્મહત્યાના દર</vt:lpstr>
      <vt:lpstr>આત્મહત્યાના કારણો</vt:lpstr>
      <vt:lpstr>આત્મહત્યા કરવાની પદ્ધતિઓ</vt:lpstr>
      <vt:lpstr>આત્મહત્યાના પ્રકારો</vt:lpstr>
      <vt:lpstr>અહંવાદી આત્મહત્યા (Egoistic suicide)</vt:lpstr>
      <vt:lpstr>પરાર્થવાદી આત્મહત્યા (Altruistic suicide)</vt:lpstr>
      <vt:lpstr>એનોમિક આત્મહત્યા (anomic suicide)</vt:lpstr>
      <vt:lpstr>ભાગ્યવાદી આત્મહત્યા (fatalistic suicide)</vt:lpstr>
      <vt:lpstr>આત્મહત્યાની ચેતવણી આપતા લક્ષણો</vt:lpstr>
      <vt:lpstr>આત્મહત્યા નિવારણના ઉપાયો</vt:lpstr>
      <vt:lpstr>World Suicide Prevention Day (WSPD)</vt:lpstr>
      <vt:lpstr>આત્મહત્યા નિવારણ કેન્દ્રો</vt:lpstr>
      <vt:lpstr>ઘર આંગણે ગંગા</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Ashifali Khanushiya</dc:creator>
  <cp:lastModifiedBy>MICROSOFT</cp:lastModifiedBy>
  <cp:revision>95</cp:revision>
  <dcterms:created xsi:type="dcterms:W3CDTF">2021-09-11T05:04:42Z</dcterms:created>
  <dcterms:modified xsi:type="dcterms:W3CDTF">2022-09-09T06:42:13Z</dcterms:modified>
</cp:coreProperties>
</file>